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392" r:id="rId3"/>
    <p:sldId id="428" r:id="rId4"/>
    <p:sldId id="403" r:id="rId5"/>
    <p:sldId id="404" r:id="rId6"/>
    <p:sldId id="442" r:id="rId7"/>
    <p:sldId id="405" r:id="rId8"/>
    <p:sldId id="443" r:id="rId9"/>
    <p:sldId id="444" r:id="rId10"/>
    <p:sldId id="445" r:id="rId11"/>
    <p:sldId id="408" r:id="rId12"/>
    <p:sldId id="446" r:id="rId13"/>
    <p:sldId id="447" r:id="rId14"/>
    <p:sldId id="388" r:id="rId15"/>
    <p:sldId id="429" r:id="rId16"/>
    <p:sldId id="418" r:id="rId17"/>
    <p:sldId id="419" r:id="rId18"/>
    <p:sldId id="431" r:id="rId19"/>
    <p:sldId id="432" r:id="rId20"/>
    <p:sldId id="417" r:id="rId21"/>
    <p:sldId id="420" r:id="rId22"/>
    <p:sldId id="437" r:id="rId23"/>
    <p:sldId id="438" r:id="rId24"/>
    <p:sldId id="439" r:id="rId25"/>
    <p:sldId id="448" r:id="rId26"/>
    <p:sldId id="449" r:id="rId27"/>
    <p:sldId id="426" r:id="rId28"/>
    <p:sldId id="451" r:id="rId29"/>
    <p:sldId id="436" r:id="rId30"/>
    <p:sldId id="440" r:id="rId31"/>
    <p:sldId id="441" r:id="rId32"/>
  </p:sldIdLst>
  <p:sldSz cx="9144000" cy="6858000" type="screen4x3"/>
  <p:notesSz cx="6858000" cy="9947275"/>
  <p:defaultTextStyle>
    <a:defPPr>
      <a:defRPr lang="ru-RU"/>
    </a:defPPr>
    <a:lvl1pPr algn="ctr" rtl="0" fontAlgn="base">
      <a:spcBef>
        <a:spcPct val="20000"/>
      </a:spcBef>
      <a:spcAft>
        <a:spcPct val="0"/>
      </a:spcAft>
      <a:defRPr sz="1400" kern="1200">
        <a:solidFill>
          <a:srgbClr val="8080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1400" kern="1200">
        <a:solidFill>
          <a:srgbClr val="8080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1400" kern="1200">
        <a:solidFill>
          <a:srgbClr val="8080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1400" kern="1200">
        <a:solidFill>
          <a:srgbClr val="8080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1400" kern="1200">
        <a:solidFill>
          <a:srgbClr val="808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808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808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808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808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99FF"/>
    <a:srgbClr val="0000FF"/>
    <a:srgbClr val="3333FF"/>
    <a:srgbClr val="FFFFFF"/>
    <a:srgbClr val="6699FF"/>
    <a:srgbClr val="83E1E3"/>
    <a:srgbClr val="3399FF"/>
    <a:srgbClr val="00602B"/>
    <a:srgbClr val="00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71" autoAdjust="0"/>
    <p:restoredTop sz="97341" autoAdjust="0"/>
  </p:normalViewPr>
  <p:slideViewPr>
    <p:cSldViewPr>
      <p:cViewPr>
        <p:scale>
          <a:sx n="100" d="100"/>
          <a:sy n="100" d="100"/>
        </p:scale>
        <p:origin x="-194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bg1"/>
                </a:solidFill>
              </a:defRPr>
            </a:pPr>
            <a:r>
              <a:rPr lang="ru-RU" sz="1800" dirty="0" smtClean="0">
                <a:solidFill>
                  <a:srgbClr val="0033CC"/>
                </a:solidFill>
              </a:rPr>
              <a:t>Процент</a:t>
            </a:r>
            <a:r>
              <a:rPr lang="ru-RU" sz="1800" baseline="0" dirty="0" smtClean="0">
                <a:solidFill>
                  <a:srgbClr val="0033CC"/>
                </a:solidFill>
              </a:rPr>
              <a:t> охвата профсоюзным членством территориальных организаций  </a:t>
            </a:r>
            <a:r>
              <a:rPr lang="ru-RU" sz="1800" dirty="0" smtClean="0">
                <a:solidFill>
                  <a:srgbClr val="0033CC"/>
                </a:solidFill>
              </a:rPr>
              <a:t>Профсоюза  Липецкой области </a:t>
            </a:r>
            <a:r>
              <a:rPr lang="ru-RU" sz="1800" baseline="0" dirty="0" smtClean="0">
                <a:solidFill>
                  <a:srgbClr val="0033CC"/>
                </a:solidFill>
              </a:rPr>
              <a:t> </a:t>
            </a:r>
            <a:r>
              <a:rPr lang="ru-RU" sz="1800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defRPr>
                <a:solidFill>
                  <a:schemeClr val="bg1"/>
                </a:solidFill>
              </a:defRPr>
            </a:pPr>
            <a:r>
              <a:rPr lang="ru-RU" sz="1800" dirty="0" smtClean="0">
                <a:solidFill>
                  <a:srgbClr val="0033CC"/>
                </a:solidFill>
              </a:rPr>
              <a:t>        на</a:t>
            </a:r>
            <a:r>
              <a:rPr lang="ru-RU" sz="1800" baseline="0" dirty="0" smtClean="0">
                <a:solidFill>
                  <a:srgbClr val="0033CC"/>
                </a:solidFill>
              </a:rPr>
              <a:t> </a:t>
            </a:r>
            <a:r>
              <a:rPr lang="ru-RU" sz="1800" dirty="0" smtClean="0">
                <a:solidFill>
                  <a:srgbClr val="0033CC"/>
                </a:solidFill>
              </a:rPr>
              <a:t> 01.01.2024 г.</a:t>
            </a:r>
            <a:endParaRPr lang="ru-RU" sz="1800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0.13368471128608928"/>
          <c:y val="8.09489588586841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82283464566932"/>
          <c:y val="0.23390948040417842"/>
          <c:w val="0.8603511592300962"/>
          <c:h val="0.456363681620935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4F81BD"/>
                </a:solidFill>
              </a:ln>
              <a:effectLst/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cat>
            <c:strRef>
              <c:f>Лист1!$A$2:$A$20</c:f>
              <c:strCache>
                <c:ptCount val="18"/>
                <c:pt idx="0">
                  <c:v>Липецкая РО</c:v>
                </c:pt>
                <c:pt idx="1">
                  <c:v>Долгоруковская РО</c:v>
                </c:pt>
                <c:pt idx="2">
                  <c:v>Грязинская РО</c:v>
                </c:pt>
                <c:pt idx="3">
                  <c:v>Данковская РО</c:v>
                </c:pt>
                <c:pt idx="4">
                  <c:v>Чаплыгинская РО</c:v>
                </c:pt>
                <c:pt idx="5">
                  <c:v>Добровская РО</c:v>
                </c:pt>
                <c:pt idx="6">
                  <c:v>Л-Толстовская РО</c:v>
                </c:pt>
                <c:pt idx="7">
                  <c:v>Тербунская РО</c:v>
                </c:pt>
                <c:pt idx="8">
                  <c:v>г. Липецка</c:v>
                </c:pt>
                <c:pt idx="9">
                  <c:v>Усманская РО</c:v>
                </c:pt>
                <c:pt idx="10">
                  <c:v>Становлянская РО</c:v>
                </c:pt>
                <c:pt idx="11">
                  <c:v>Хлевенская РО</c:v>
                </c:pt>
                <c:pt idx="12">
                  <c:v>Задонская РО</c:v>
                </c:pt>
                <c:pt idx="13">
                  <c:v>г. Ельца</c:v>
                </c:pt>
                <c:pt idx="14">
                  <c:v>Елецкая РО</c:v>
                </c:pt>
                <c:pt idx="15">
                  <c:v>Лебедянская РО</c:v>
                </c:pt>
                <c:pt idx="16">
                  <c:v>Измалковская РО</c:v>
                </c:pt>
                <c:pt idx="17">
                  <c:v>Добринская РО</c:v>
                </c:pt>
              </c:strCache>
            </c:strRef>
          </c:cat>
          <c:val>
            <c:numRef>
              <c:f>Лист1!$B$2:$B$20</c:f>
              <c:numCache>
                <c:formatCode>0.00%</c:formatCode>
                <c:ptCount val="18"/>
                <c:pt idx="0">
                  <c:v>0.47799999999999998</c:v>
                </c:pt>
                <c:pt idx="1">
                  <c:v>0.5</c:v>
                </c:pt>
                <c:pt idx="2">
                  <c:v>0.55400000000000005</c:v>
                </c:pt>
                <c:pt idx="3">
                  <c:v>0.57999999999999996</c:v>
                </c:pt>
                <c:pt idx="4">
                  <c:v>0.59</c:v>
                </c:pt>
                <c:pt idx="5">
                  <c:v>0.60799999999999998</c:v>
                </c:pt>
                <c:pt idx="6">
                  <c:v>0.628</c:v>
                </c:pt>
                <c:pt idx="7">
                  <c:v>0.67</c:v>
                </c:pt>
                <c:pt idx="8">
                  <c:v>0.69</c:v>
                </c:pt>
                <c:pt idx="9">
                  <c:v>0.7</c:v>
                </c:pt>
                <c:pt idx="10">
                  <c:v>0.71</c:v>
                </c:pt>
                <c:pt idx="11">
                  <c:v>0.81599999999999995</c:v>
                </c:pt>
                <c:pt idx="12">
                  <c:v>0.81699999999999995</c:v>
                </c:pt>
                <c:pt idx="13">
                  <c:v>0.84599999999999997</c:v>
                </c:pt>
                <c:pt idx="14">
                  <c:v>0.85599999999999998</c:v>
                </c:pt>
                <c:pt idx="15">
                  <c:v>0.86899999999999999</c:v>
                </c:pt>
                <c:pt idx="16">
                  <c:v>0.96799999999999997</c:v>
                </c:pt>
                <c:pt idx="17">
                  <c:v>0.999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8"/>
                <c:pt idx="0">
                  <c:v>Липецкая РО</c:v>
                </c:pt>
                <c:pt idx="1">
                  <c:v>Долгоруковская РО</c:v>
                </c:pt>
                <c:pt idx="2">
                  <c:v>Грязинская РО</c:v>
                </c:pt>
                <c:pt idx="3">
                  <c:v>Данковская РО</c:v>
                </c:pt>
                <c:pt idx="4">
                  <c:v>Чаплыгинская РО</c:v>
                </c:pt>
                <c:pt idx="5">
                  <c:v>Добровская РО</c:v>
                </c:pt>
                <c:pt idx="6">
                  <c:v>Л-Толстовская РО</c:v>
                </c:pt>
                <c:pt idx="7">
                  <c:v>Тербунская РО</c:v>
                </c:pt>
                <c:pt idx="8">
                  <c:v>г. Липецка</c:v>
                </c:pt>
                <c:pt idx="9">
                  <c:v>Усманская РО</c:v>
                </c:pt>
                <c:pt idx="10">
                  <c:v>Становлянская РО</c:v>
                </c:pt>
                <c:pt idx="11">
                  <c:v>Хлевенская РО</c:v>
                </c:pt>
                <c:pt idx="12">
                  <c:v>Задонская РО</c:v>
                </c:pt>
                <c:pt idx="13">
                  <c:v>г. Ельца</c:v>
                </c:pt>
                <c:pt idx="14">
                  <c:v>Елецкая РО</c:v>
                </c:pt>
                <c:pt idx="15">
                  <c:v>Лебедянская РО</c:v>
                </c:pt>
                <c:pt idx="16">
                  <c:v>Измалковская РО</c:v>
                </c:pt>
                <c:pt idx="17">
                  <c:v>Добринская РО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313664"/>
        <c:axId val="502583232"/>
      </c:barChart>
      <c:catAx>
        <c:axId val="17131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FF"/>
                </a:solidFill>
              </a:defRPr>
            </a:pPr>
            <a:endParaRPr lang="ru-RU"/>
          </a:p>
        </c:txPr>
        <c:crossAx val="502583232"/>
        <c:crosses val="autoZero"/>
        <c:auto val="1"/>
        <c:lblAlgn val="ctr"/>
        <c:lblOffset val="100"/>
        <c:noMultiLvlLbl val="0"/>
      </c:catAx>
      <c:valAx>
        <c:axId val="502583232"/>
        <c:scaling>
          <c:orientation val="minMax"/>
          <c:max val="1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FF"/>
                </a:solidFill>
              </a:defRPr>
            </a:pPr>
            <a:endParaRPr lang="ru-RU"/>
          </a:p>
        </c:txPr>
        <c:crossAx val="171313664"/>
        <c:crosses val="autoZero"/>
        <c:crossBetween val="between"/>
        <c:minorUnit val="2.0000000000000007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826148946413372"/>
                  <c:y val="2.8637950828369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B6-4C0E-B60D-B531C8284173}"/>
                </c:ext>
              </c:extLst>
            </c:dLbl>
            <c:dLbl>
              <c:idx val="1"/>
              <c:layout>
                <c:manualLayout>
                  <c:x val="0.12570677332148281"/>
                  <c:y val="-0.13812977085586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B6-4C0E-B60D-B531C82841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Общеобразовательные организации</c:v>
                </c:pt>
                <c:pt idx="1">
                  <c:v>Дошкольные образовательные организации</c:v>
                </c:pt>
                <c:pt idx="2">
                  <c:v>Организации дополнительного образования</c:v>
                </c:pt>
                <c:pt idx="3">
                  <c:v>Организации категории "другие"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67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B6-4C0E-B60D-B531C8284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33915984643687"/>
          <c:y val="9.661249116315003E-2"/>
          <c:w val="0.33525447789751778"/>
          <c:h val="0.838161124536102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47FA0-3E21-493B-A378-5801427C6A3C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0601AE9-55F3-4F0C-8C48-3E15098CFA11}">
      <dgm:prSet phldrT="[Текст]"/>
      <dgm:spPr/>
      <dgm:t>
        <a:bodyPr/>
        <a:lstStyle/>
        <a:p>
          <a:r>
            <a:rPr lang="ru-RU" dirty="0"/>
            <a:t>12 исковых заявления составлено </a:t>
          </a:r>
        </a:p>
      </dgm:t>
    </dgm:pt>
    <dgm:pt modelId="{9B358375-600C-4266-BB61-3019F017D95C}" type="parTrans" cxnId="{3F37F9F8-DF5C-440D-A909-091630B86D1E}">
      <dgm:prSet/>
      <dgm:spPr/>
      <dgm:t>
        <a:bodyPr/>
        <a:lstStyle/>
        <a:p>
          <a:endParaRPr lang="ru-RU"/>
        </a:p>
      </dgm:t>
    </dgm:pt>
    <dgm:pt modelId="{509A741A-6FE9-4320-9A88-129A9365F145}" type="sibTrans" cxnId="{3F37F9F8-DF5C-440D-A909-091630B86D1E}">
      <dgm:prSet/>
      <dgm:spPr/>
      <dgm:t>
        <a:bodyPr/>
        <a:lstStyle/>
        <a:p>
          <a:endParaRPr lang="ru-RU"/>
        </a:p>
      </dgm:t>
    </dgm:pt>
    <dgm:pt modelId="{24AE42DA-A6E6-4B29-8647-0B7B0D5726EB}">
      <dgm:prSet phldrT="[Текст]"/>
      <dgm:spPr/>
      <dgm:t>
        <a:bodyPr/>
        <a:lstStyle/>
        <a:p>
          <a:r>
            <a:rPr lang="ru-RU" dirty="0"/>
            <a:t>37 проектов коллективных договоров прошли проверку</a:t>
          </a:r>
        </a:p>
      </dgm:t>
    </dgm:pt>
    <dgm:pt modelId="{4E4DA22D-8155-4500-A9AC-0B3D8BE084FD}" type="parTrans" cxnId="{2A5FF63A-D67C-4DE6-9569-07A69C6E7A05}">
      <dgm:prSet/>
      <dgm:spPr/>
      <dgm:t>
        <a:bodyPr/>
        <a:lstStyle/>
        <a:p>
          <a:endParaRPr lang="ru-RU"/>
        </a:p>
      </dgm:t>
    </dgm:pt>
    <dgm:pt modelId="{DAB3ACF3-834F-4D52-87B6-3641DEC00F4B}" type="sibTrans" cxnId="{2A5FF63A-D67C-4DE6-9569-07A69C6E7A05}">
      <dgm:prSet/>
      <dgm:spPr/>
      <dgm:t>
        <a:bodyPr/>
        <a:lstStyle/>
        <a:p>
          <a:endParaRPr lang="ru-RU"/>
        </a:p>
      </dgm:t>
    </dgm:pt>
    <dgm:pt modelId="{DA96D51B-45EF-456D-A371-FD78FD35913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проведено 4 проверки работодателей</a:t>
          </a:r>
        </a:p>
      </dgm:t>
    </dgm:pt>
    <dgm:pt modelId="{94404280-6047-460B-96C8-AFD603EF1581}" type="parTrans" cxnId="{9A5CF179-7F8E-4A00-BBF0-43F61891C800}">
      <dgm:prSet/>
      <dgm:spPr/>
      <dgm:t>
        <a:bodyPr/>
        <a:lstStyle/>
        <a:p>
          <a:endParaRPr lang="ru-RU"/>
        </a:p>
      </dgm:t>
    </dgm:pt>
    <dgm:pt modelId="{8AE9E48C-371B-4A38-8277-7F1CEC1B6CB7}" type="sibTrans" cxnId="{9A5CF179-7F8E-4A00-BBF0-43F61891C800}">
      <dgm:prSet/>
      <dgm:spPr/>
      <dgm:t>
        <a:bodyPr/>
        <a:lstStyle/>
        <a:p>
          <a:endParaRPr lang="ru-RU"/>
        </a:p>
      </dgm:t>
    </dgm:pt>
    <dgm:pt modelId="{7AEBA1C9-C6F2-4107-98A1-D54BE2563D3A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442 работникам оказана правовая помощь</a:t>
          </a:r>
        </a:p>
      </dgm:t>
    </dgm:pt>
    <dgm:pt modelId="{176E50E1-3F47-44CD-B852-2F901A1EA9FC}" type="parTrans" cxnId="{39ABA36F-2629-4C76-BD15-E24E6E04E623}">
      <dgm:prSet/>
      <dgm:spPr/>
      <dgm:t>
        <a:bodyPr/>
        <a:lstStyle/>
        <a:p>
          <a:endParaRPr lang="ru-RU"/>
        </a:p>
      </dgm:t>
    </dgm:pt>
    <dgm:pt modelId="{933D9E3A-1D93-43A3-8CA8-DD8008257B4F}" type="sibTrans" cxnId="{39ABA36F-2629-4C76-BD15-E24E6E04E623}">
      <dgm:prSet/>
      <dgm:spPr/>
      <dgm:t>
        <a:bodyPr/>
        <a:lstStyle/>
        <a:p>
          <a:endParaRPr lang="ru-RU"/>
        </a:p>
      </dgm:t>
    </dgm:pt>
    <dgm:pt modelId="{05465BA2-D82F-4351-BD73-6CB1A8E49E34}">
      <dgm:prSet phldrT="[Текст]"/>
      <dgm:spPr>
        <a:solidFill>
          <a:schemeClr val="accent1">
            <a:lumMod val="90000"/>
            <a:alpha val="48000"/>
          </a:schemeClr>
        </a:solidFill>
      </dgm:spPr>
      <dgm:t>
        <a:bodyPr/>
        <a:lstStyle/>
        <a:p>
          <a:r>
            <a:rPr lang="ru-RU" b="0" dirty="0">
              <a:solidFill>
                <a:schemeClr val="tx1"/>
              </a:solidFill>
            </a:rPr>
            <a:t>Проведена экспертиза проектов НПА в кол-ве 53</a:t>
          </a:r>
          <a:endParaRPr lang="ru-RU" b="1" dirty="0">
            <a:solidFill>
              <a:schemeClr val="tx1"/>
            </a:solidFill>
          </a:endParaRPr>
        </a:p>
      </dgm:t>
    </dgm:pt>
    <dgm:pt modelId="{6EF3AE8D-37F2-48A7-B53A-2D106133D4FE}" type="parTrans" cxnId="{82983919-69CD-412C-B467-45D8EBCC31D9}">
      <dgm:prSet/>
      <dgm:spPr/>
      <dgm:t>
        <a:bodyPr/>
        <a:lstStyle/>
        <a:p>
          <a:endParaRPr lang="ru-RU"/>
        </a:p>
      </dgm:t>
    </dgm:pt>
    <dgm:pt modelId="{EC0A6E60-FB9D-470F-9088-2FA81639B7E2}" type="sibTrans" cxnId="{82983919-69CD-412C-B467-45D8EBCC31D9}">
      <dgm:prSet/>
      <dgm:spPr/>
      <dgm:t>
        <a:bodyPr/>
        <a:lstStyle/>
        <a:p>
          <a:endParaRPr lang="ru-RU"/>
        </a:p>
      </dgm:t>
    </dgm:pt>
    <dgm:pt modelId="{3EF9C7E2-AF9C-42D4-A94E-36FD617413F3}" type="pres">
      <dgm:prSet presAssocID="{50E47FA0-3E21-493B-A378-5801427C6A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9B65F3-373C-4F70-BF14-70C1C79D5577}" type="pres">
      <dgm:prSet presAssocID="{60601AE9-55F3-4F0C-8C48-3E15098CFA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EAD3C-59D7-4C55-8969-C90CFF2D9399}" type="pres">
      <dgm:prSet presAssocID="{509A741A-6FE9-4320-9A88-129A9365F145}" presName="sibTrans" presStyleCnt="0"/>
      <dgm:spPr/>
    </dgm:pt>
    <dgm:pt modelId="{DB8481C7-1D28-42A2-A890-39EC1DACB60F}" type="pres">
      <dgm:prSet presAssocID="{24AE42DA-A6E6-4B29-8647-0B7B0D5726E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124A-0FD8-4BB3-9A8D-1F8A73467EC4}" type="pres">
      <dgm:prSet presAssocID="{DAB3ACF3-834F-4D52-87B6-3641DEC00F4B}" presName="sibTrans" presStyleCnt="0"/>
      <dgm:spPr/>
    </dgm:pt>
    <dgm:pt modelId="{22CF5334-7ABD-473A-8314-5BD244C83C0C}" type="pres">
      <dgm:prSet presAssocID="{DA96D51B-45EF-456D-A371-FD78FD3591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44B4C-FD94-4595-98CC-9FF76B89E49C}" type="pres">
      <dgm:prSet presAssocID="{8AE9E48C-371B-4A38-8277-7F1CEC1B6CB7}" presName="sibTrans" presStyleCnt="0"/>
      <dgm:spPr/>
    </dgm:pt>
    <dgm:pt modelId="{793831CD-AB3D-4EE6-816E-C27E0E743A2D}" type="pres">
      <dgm:prSet presAssocID="{7AEBA1C9-C6F2-4107-98A1-D54BE2563D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9D038-B19B-4FA4-B1EB-D49A52618E82}" type="pres">
      <dgm:prSet presAssocID="{933D9E3A-1D93-43A3-8CA8-DD8008257B4F}" presName="sibTrans" presStyleCnt="0"/>
      <dgm:spPr/>
    </dgm:pt>
    <dgm:pt modelId="{661A65DF-E9B8-4721-9FBA-2C095848D375}" type="pres">
      <dgm:prSet presAssocID="{05465BA2-D82F-4351-BD73-6CB1A8E49E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0CC5B-94A1-4A70-953B-EB1DAA9FD2E2}" type="presOf" srcId="{7AEBA1C9-C6F2-4107-98A1-D54BE2563D3A}" destId="{793831CD-AB3D-4EE6-816E-C27E0E743A2D}" srcOrd="0" destOrd="0" presId="urn:microsoft.com/office/officeart/2005/8/layout/default#1"/>
    <dgm:cxn modelId="{9A5CF179-7F8E-4A00-BBF0-43F61891C800}" srcId="{50E47FA0-3E21-493B-A378-5801427C6A3C}" destId="{DA96D51B-45EF-456D-A371-FD78FD359135}" srcOrd="2" destOrd="0" parTransId="{94404280-6047-460B-96C8-AFD603EF1581}" sibTransId="{8AE9E48C-371B-4A38-8277-7F1CEC1B6CB7}"/>
    <dgm:cxn modelId="{D7BB27DC-864D-4BED-BB9F-4C3934C5A1BF}" type="presOf" srcId="{60601AE9-55F3-4F0C-8C48-3E15098CFA11}" destId="{FE9B65F3-373C-4F70-BF14-70C1C79D5577}" srcOrd="0" destOrd="0" presId="urn:microsoft.com/office/officeart/2005/8/layout/default#1"/>
    <dgm:cxn modelId="{39ABA36F-2629-4C76-BD15-E24E6E04E623}" srcId="{50E47FA0-3E21-493B-A378-5801427C6A3C}" destId="{7AEBA1C9-C6F2-4107-98A1-D54BE2563D3A}" srcOrd="3" destOrd="0" parTransId="{176E50E1-3F47-44CD-B852-2F901A1EA9FC}" sibTransId="{933D9E3A-1D93-43A3-8CA8-DD8008257B4F}"/>
    <dgm:cxn modelId="{2A5FF63A-D67C-4DE6-9569-07A69C6E7A05}" srcId="{50E47FA0-3E21-493B-A378-5801427C6A3C}" destId="{24AE42DA-A6E6-4B29-8647-0B7B0D5726EB}" srcOrd="1" destOrd="0" parTransId="{4E4DA22D-8155-4500-A9AC-0B3D8BE084FD}" sibTransId="{DAB3ACF3-834F-4D52-87B6-3641DEC00F4B}"/>
    <dgm:cxn modelId="{3F37F9F8-DF5C-440D-A909-091630B86D1E}" srcId="{50E47FA0-3E21-493B-A378-5801427C6A3C}" destId="{60601AE9-55F3-4F0C-8C48-3E15098CFA11}" srcOrd="0" destOrd="0" parTransId="{9B358375-600C-4266-BB61-3019F017D95C}" sibTransId="{509A741A-6FE9-4320-9A88-129A9365F145}"/>
    <dgm:cxn modelId="{3AAF76CC-9801-4197-ABE9-CFD4CFD0C624}" type="presOf" srcId="{DA96D51B-45EF-456D-A371-FD78FD359135}" destId="{22CF5334-7ABD-473A-8314-5BD244C83C0C}" srcOrd="0" destOrd="0" presId="urn:microsoft.com/office/officeart/2005/8/layout/default#1"/>
    <dgm:cxn modelId="{2505E4EB-C6DD-4549-B7AD-4D9E2F297F62}" type="presOf" srcId="{05465BA2-D82F-4351-BD73-6CB1A8E49E34}" destId="{661A65DF-E9B8-4721-9FBA-2C095848D375}" srcOrd="0" destOrd="0" presId="urn:microsoft.com/office/officeart/2005/8/layout/default#1"/>
    <dgm:cxn modelId="{8986210A-4FD6-46E8-B647-89BAB0029FDF}" type="presOf" srcId="{50E47FA0-3E21-493B-A378-5801427C6A3C}" destId="{3EF9C7E2-AF9C-42D4-A94E-36FD617413F3}" srcOrd="0" destOrd="0" presId="urn:microsoft.com/office/officeart/2005/8/layout/default#1"/>
    <dgm:cxn modelId="{82983919-69CD-412C-B467-45D8EBCC31D9}" srcId="{50E47FA0-3E21-493B-A378-5801427C6A3C}" destId="{05465BA2-D82F-4351-BD73-6CB1A8E49E34}" srcOrd="4" destOrd="0" parTransId="{6EF3AE8D-37F2-48A7-B53A-2D106133D4FE}" sibTransId="{EC0A6E60-FB9D-470F-9088-2FA81639B7E2}"/>
    <dgm:cxn modelId="{618482A5-AA83-4A71-B32F-BF79E54844DA}" type="presOf" srcId="{24AE42DA-A6E6-4B29-8647-0B7B0D5726EB}" destId="{DB8481C7-1D28-42A2-A890-39EC1DACB60F}" srcOrd="0" destOrd="0" presId="urn:microsoft.com/office/officeart/2005/8/layout/default#1"/>
    <dgm:cxn modelId="{2F3F36A2-95F5-4F98-B61E-CF52FCF129DE}" type="presParOf" srcId="{3EF9C7E2-AF9C-42D4-A94E-36FD617413F3}" destId="{FE9B65F3-373C-4F70-BF14-70C1C79D5577}" srcOrd="0" destOrd="0" presId="urn:microsoft.com/office/officeart/2005/8/layout/default#1"/>
    <dgm:cxn modelId="{4BCFF5C7-EEF7-4C30-ACE2-1528862AEAA6}" type="presParOf" srcId="{3EF9C7E2-AF9C-42D4-A94E-36FD617413F3}" destId="{E04EAD3C-59D7-4C55-8969-C90CFF2D9399}" srcOrd="1" destOrd="0" presId="urn:microsoft.com/office/officeart/2005/8/layout/default#1"/>
    <dgm:cxn modelId="{1590C3CA-8D00-40BF-9842-5DB05F847BE5}" type="presParOf" srcId="{3EF9C7E2-AF9C-42D4-A94E-36FD617413F3}" destId="{DB8481C7-1D28-42A2-A890-39EC1DACB60F}" srcOrd="2" destOrd="0" presId="urn:microsoft.com/office/officeart/2005/8/layout/default#1"/>
    <dgm:cxn modelId="{2EB83997-1DF0-486A-809F-6DB3828CEA67}" type="presParOf" srcId="{3EF9C7E2-AF9C-42D4-A94E-36FD617413F3}" destId="{6650124A-0FD8-4BB3-9A8D-1F8A73467EC4}" srcOrd="3" destOrd="0" presId="urn:microsoft.com/office/officeart/2005/8/layout/default#1"/>
    <dgm:cxn modelId="{6E1CA898-2A25-4AE3-8D97-84F377F95978}" type="presParOf" srcId="{3EF9C7E2-AF9C-42D4-A94E-36FD617413F3}" destId="{22CF5334-7ABD-473A-8314-5BD244C83C0C}" srcOrd="4" destOrd="0" presId="urn:microsoft.com/office/officeart/2005/8/layout/default#1"/>
    <dgm:cxn modelId="{6F5FE45A-4602-4DE8-A5A6-65F66987AA41}" type="presParOf" srcId="{3EF9C7E2-AF9C-42D4-A94E-36FD617413F3}" destId="{18D44B4C-FD94-4595-98CC-9FF76B89E49C}" srcOrd="5" destOrd="0" presId="urn:microsoft.com/office/officeart/2005/8/layout/default#1"/>
    <dgm:cxn modelId="{3C1B8291-6B77-4550-A2F5-B05458685A15}" type="presParOf" srcId="{3EF9C7E2-AF9C-42D4-A94E-36FD617413F3}" destId="{793831CD-AB3D-4EE6-816E-C27E0E743A2D}" srcOrd="6" destOrd="0" presId="urn:microsoft.com/office/officeart/2005/8/layout/default#1"/>
    <dgm:cxn modelId="{B403DA23-023A-4A85-9E7D-A67B7ED8022F}" type="presParOf" srcId="{3EF9C7E2-AF9C-42D4-A94E-36FD617413F3}" destId="{D959D038-B19B-4FA4-B1EB-D49A52618E82}" srcOrd="7" destOrd="0" presId="urn:microsoft.com/office/officeart/2005/8/layout/default#1"/>
    <dgm:cxn modelId="{FA3747FC-015B-467E-A998-47AA58C0B40B}" type="presParOf" srcId="{3EF9C7E2-AF9C-42D4-A94E-36FD617413F3}" destId="{661A65DF-E9B8-4721-9FBA-2C095848D37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3D9DC-BB19-4859-9CDC-D8F90C79CF84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DF67F03-5FC9-4CA4-AF21-311AA2F11DF3}">
      <dgm:prSet phldrT="[Текст]" custT="1"/>
      <dgm:spPr/>
      <dgm:t>
        <a:bodyPr/>
        <a:lstStyle/>
        <a:p>
          <a:pPr algn="ctr"/>
          <a:r>
            <a:rPr lang="ru-RU" sz="1800" b="0" dirty="0" smtClean="0">
              <a:solidFill>
                <a:schemeClr val="tx1"/>
              </a:solidFill>
            </a:rPr>
            <a:t>Составление исков, запросов. Судебное представительство</a:t>
          </a:r>
          <a:endParaRPr lang="ru-RU" sz="1800" b="0" dirty="0">
            <a:solidFill>
              <a:schemeClr val="tx1"/>
            </a:solidFill>
          </a:endParaRPr>
        </a:p>
      </dgm:t>
    </dgm:pt>
    <dgm:pt modelId="{547EDF7C-F127-49DB-AC7C-93705CE2EC7D}" type="parTrans" cxnId="{512123D3-996D-40DC-8718-2EAA0DCE1F84}">
      <dgm:prSet/>
      <dgm:spPr/>
      <dgm:t>
        <a:bodyPr/>
        <a:lstStyle/>
        <a:p>
          <a:pPr algn="ctr"/>
          <a:endParaRPr lang="ru-RU"/>
        </a:p>
      </dgm:t>
    </dgm:pt>
    <dgm:pt modelId="{975E9E4D-DF69-495C-99AF-1DCE70BEA214}" type="sibTrans" cxnId="{512123D3-996D-40DC-8718-2EAA0DCE1F84}">
      <dgm:prSet/>
      <dgm:spPr/>
      <dgm:t>
        <a:bodyPr/>
        <a:lstStyle/>
        <a:p>
          <a:pPr algn="ctr"/>
          <a:endParaRPr lang="ru-RU"/>
        </a:p>
      </dgm:t>
    </dgm:pt>
    <dgm:pt modelId="{32F01CD8-C3AD-4C4A-9FBE-94277C0E0099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Оказание помощи в разработке коллективных договоров</a:t>
          </a:r>
          <a:endParaRPr lang="ru-RU" sz="1800" dirty="0">
            <a:solidFill>
              <a:schemeClr val="tx1"/>
            </a:solidFill>
          </a:endParaRPr>
        </a:p>
      </dgm:t>
    </dgm:pt>
    <dgm:pt modelId="{B3E5503C-ED8D-479B-AE4E-9C82358E73CC}" type="parTrans" cxnId="{A180D238-4233-4F08-BC9B-A6CCCD010903}">
      <dgm:prSet/>
      <dgm:spPr/>
      <dgm:t>
        <a:bodyPr/>
        <a:lstStyle/>
        <a:p>
          <a:pPr algn="ctr"/>
          <a:endParaRPr lang="ru-RU"/>
        </a:p>
      </dgm:t>
    </dgm:pt>
    <dgm:pt modelId="{3310D114-8251-4BC5-99BD-2595E45C4426}" type="sibTrans" cxnId="{A180D238-4233-4F08-BC9B-A6CCCD010903}">
      <dgm:prSet/>
      <dgm:spPr/>
      <dgm:t>
        <a:bodyPr/>
        <a:lstStyle/>
        <a:p>
          <a:pPr algn="ctr"/>
          <a:endParaRPr lang="ru-RU"/>
        </a:p>
      </dgm:t>
    </dgm:pt>
    <dgm:pt modelId="{E78C63A7-E70D-4AA9-BA04-7574C03B17F5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Осуществление контроля за соблюдением трудового законодательства</a:t>
          </a:r>
          <a:endParaRPr lang="ru-RU" sz="1600" dirty="0">
            <a:solidFill>
              <a:schemeClr val="tx1"/>
            </a:solidFill>
          </a:endParaRPr>
        </a:p>
      </dgm:t>
    </dgm:pt>
    <dgm:pt modelId="{4E08A09F-13ED-4AFC-BB5A-4D3AC0D64BB8}" type="parTrans" cxnId="{5BBC1E9F-1589-4E89-B862-07A028575595}">
      <dgm:prSet/>
      <dgm:spPr/>
      <dgm:t>
        <a:bodyPr/>
        <a:lstStyle/>
        <a:p>
          <a:pPr algn="ctr"/>
          <a:endParaRPr lang="ru-RU"/>
        </a:p>
      </dgm:t>
    </dgm:pt>
    <dgm:pt modelId="{B4CC312D-959E-4CFE-8DE3-4D13CB081E65}" type="sibTrans" cxnId="{5BBC1E9F-1589-4E89-B862-07A028575595}">
      <dgm:prSet/>
      <dgm:spPr/>
      <dgm:t>
        <a:bodyPr/>
        <a:lstStyle/>
        <a:p>
          <a:pPr algn="ctr"/>
          <a:endParaRPr lang="ru-RU"/>
        </a:p>
      </dgm:t>
    </dgm:pt>
    <dgm:pt modelId="{A0528482-91B9-43BE-84F7-04DE9FCBE70E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Правовое сопровождение образовательных организаций</a:t>
          </a:r>
          <a:endParaRPr lang="ru-RU" sz="1800" dirty="0">
            <a:solidFill>
              <a:schemeClr val="tx1"/>
            </a:solidFill>
          </a:endParaRPr>
        </a:p>
      </dgm:t>
    </dgm:pt>
    <dgm:pt modelId="{3F2BFAB2-C50F-44C8-9BC1-23EC5976FB78}" type="parTrans" cxnId="{F6AB6F60-1E84-4673-8129-0C3F840D97C8}">
      <dgm:prSet/>
      <dgm:spPr/>
      <dgm:t>
        <a:bodyPr/>
        <a:lstStyle/>
        <a:p>
          <a:pPr algn="ctr"/>
          <a:endParaRPr lang="ru-RU"/>
        </a:p>
      </dgm:t>
    </dgm:pt>
    <dgm:pt modelId="{1449AD65-3634-423C-A59D-DD97CAD9321A}" type="sibTrans" cxnId="{F6AB6F60-1E84-4673-8129-0C3F840D97C8}">
      <dgm:prSet/>
      <dgm:spPr/>
      <dgm:t>
        <a:bodyPr/>
        <a:lstStyle/>
        <a:p>
          <a:pPr algn="ctr"/>
          <a:endParaRPr lang="ru-RU"/>
        </a:p>
      </dgm:t>
    </dgm:pt>
    <dgm:pt modelId="{8D0CE870-6664-489B-9A5C-B42D65545E2E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Консультирование членов Профсоюза</a:t>
          </a:r>
          <a:endParaRPr lang="ru-RU" sz="1800" dirty="0">
            <a:solidFill>
              <a:schemeClr val="tx1"/>
            </a:solidFill>
          </a:endParaRPr>
        </a:p>
      </dgm:t>
    </dgm:pt>
    <dgm:pt modelId="{199D34B2-AD98-49A2-BADF-2B647B89190E}" type="parTrans" cxnId="{B997D4A3-2E3D-4E86-8794-E1CFB4E513A0}">
      <dgm:prSet/>
      <dgm:spPr/>
      <dgm:t>
        <a:bodyPr/>
        <a:lstStyle/>
        <a:p>
          <a:pPr algn="ctr"/>
          <a:endParaRPr lang="ru-RU"/>
        </a:p>
      </dgm:t>
    </dgm:pt>
    <dgm:pt modelId="{2742717B-9354-4DFB-9209-58162CC743FB}" type="sibTrans" cxnId="{B997D4A3-2E3D-4E86-8794-E1CFB4E513A0}">
      <dgm:prSet/>
      <dgm:spPr/>
      <dgm:t>
        <a:bodyPr/>
        <a:lstStyle/>
        <a:p>
          <a:pPr algn="ctr"/>
          <a:endParaRPr lang="ru-RU"/>
        </a:p>
      </dgm:t>
    </dgm:pt>
    <dgm:pt modelId="{89D84378-5B7F-46E4-9A95-4DCD077C9E7A}" type="pres">
      <dgm:prSet presAssocID="{8BC3D9DC-BB19-4859-9CDC-D8F90C79CF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85214-F5EF-4CC0-A374-17582A1D5958}" type="pres">
      <dgm:prSet presAssocID="{8BC3D9DC-BB19-4859-9CDC-D8F90C79CF84}" presName="cycle" presStyleCnt="0"/>
      <dgm:spPr/>
    </dgm:pt>
    <dgm:pt modelId="{F8F36409-79E3-4472-92D7-E09F47D79009}" type="pres">
      <dgm:prSet presAssocID="{3DF67F03-5FC9-4CA4-AF21-311AA2F11DF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ECEE7-E1D2-4CC2-8889-93F927805520}" type="pres">
      <dgm:prSet presAssocID="{975E9E4D-DF69-495C-99AF-1DCE70BEA21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10E9978-D8BD-45DD-A4E9-30780A7A44CD}" type="pres">
      <dgm:prSet presAssocID="{32F01CD8-C3AD-4C4A-9FBE-94277C0E0099}" presName="nodeFollowingNodes" presStyleLbl="node1" presStyleIdx="1" presStyleCnt="5" custScaleX="103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F2274-2E6C-4877-9710-B90BFB6DAAA0}" type="pres">
      <dgm:prSet presAssocID="{E78C63A7-E70D-4AA9-BA04-7574C03B17F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62708-3E42-4EEA-BF15-43887963973B}" type="pres">
      <dgm:prSet presAssocID="{A0528482-91B9-43BE-84F7-04DE9FCBE70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827CB-F4C5-4345-9482-416C4729E6F2}" type="pres">
      <dgm:prSet presAssocID="{8D0CE870-6664-489B-9A5C-B42D65545E2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94CB4-7732-4C58-B78E-2A3951F05929}" type="presOf" srcId="{8D0CE870-6664-489B-9A5C-B42D65545E2E}" destId="{FAF827CB-F4C5-4345-9482-416C4729E6F2}" srcOrd="0" destOrd="0" presId="urn:microsoft.com/office/officeart/2005/8/layout/cycle3"/>
    <dgm:cxn modelId="{A180D238-4233-4F08-BC9B-A6CCCD010903}" srcId="{8BC3D9DC-BB19-4859-9CDC-D8F90C79CF84}" destId="{32F01CD8-C3AD-4C4A-9FBE-94277C0E0099}" srcOrd="1" destOrd="0" parTransId="{B3E5503C-ED8D-479B-AE4E-9C82358E73CC}" sibTransId="{3310D114-8251-4BC5-99BD-2595E45C4426}"/>
    <dgm:cxn modelId="{5BBC1E9F-1589-4E89-B862-07A028575595}" srcId="{8BC3D9DC-BB19-4859-9CDC-D8F90C79CF84}" destId="{E78C63A7-E70D-4AA9-BA04-7574C03B17F5}" srcOrd="2" destOrd="0" parTransId="{4E08A09F-13ED-4AFC-BB5A-4D3AC0D64BB8}" sibTransId="{B4CC312D-959E-4CFE-8DE3-4D13CB081E65}"/>
    <dgm:cxn modelId="{F6AB6F60-1E84-4673-8129-0C3F840D97C8}" srcId="{8BC3D9DC-BB19-4859-9CDC-D8F90C79CF84}" destId="{A0528482-91B9-43BE-84F7-04DE9FCBE70E}" srcOrd="3" destOrd="0" parTransId="{3F2BFAB2-C50F-44C8-9BC1-23EC5976FB78}" sibTransId="{1449AD65-3634-423C-A59D-DD97CAD9321A}"/>
    <dgm:cxn modelId="{F5B91D34-2AF7-4390-8DAC-140CC315DADA}" type="presOf" srcId="{32F01CD8-C3AD-4C4A-9FBE-94277C0E0099}" destId="{110E9978-D8BD-45DD-A4E9-30780A7A44CD}" srcOrd="0" destOrd="0" presId="urn:microsoft.com/office/officeart/2005/8/layout/cycle3"/>
    <dgm:cxn modelId="{E0B49682-9376-4E8D-BB67-7EDBB8B61B40}" type="presOf" srcId="{975E9E4D-DF69-495C-99AF-1DCE70BEA214}" destId="{F9EECEE7-E1D2-4CC2-8889-93F927805520}" srcOrd="0" destOrd="0" presId="urn:microsoft.com/office/officeart/2005/8/layout/cycle3"/>
    <dgm:cxn modelId="{E2B0AA03-B97A-4214-AC70-FF1326A780A6}" type="presOf" srcId="{E78C63A7-E70D-4AA9-BA04-7574C03B17F5}" destId="{4BDF2274-2E6C-4877-9710-B90BFB6DAAA0}" srcOrd="0" destOrd="0" presId="urn:microsoft.com/office/officeart/2005/8/layout/cycle3"/>
    <dgm:cxn modelId="{E1C0E67F-5DAD-4DB8-8C34-61F54D7E657D}" type="presOf" srcId="{3DF67F03-5FC9-4CA4-AF21-311AA2F11DF3}" destId="{F8F36409-79E3-4472-92D7-E09F47D79009}" srcOrd="0" destOrd="0" presId="urn:microsoft.com/office/officeart/2005/8/layout/cycle3"/>
    <dgm:cxn modelId="{512123D3-996D-40DC-8718-2EAA0DCE1F84}" srcId="{8BC3D9DC-BB19-4859-9CDC-D8F90C79CF84}" destId="{3DF67F03-5FC9-4CA4-AF21-311AA2F11DF3}" srcOrd="0" destOrd="0" parTransId="{547EDF7C-F127-49DB-AC7C-93705CE2EC7D}" sibTransId="{975E9E4D-DF69-495C-99AF-1DCE70BEA214}"/>
    <dgm:cxn modelId="{CE86FAEF-3F8F-4160-BB62-864C7F0EB8A4}" type="presOf" srcId="{A0528482-91B9-43BE-84F7-04DE9FCBE70E}" destId="{42162708-3E42-4EEA-BF15-43887963973B}" srcOrd="0" destOrd="0" presId="urn:microsoft.com/office/officeart/2005/8/layout/cycle3"/>
    <dgm:cxn modelId="{B997D4A3-2E3D-4E86-8794-E1CFB4E513A0}" srcId="{8BC3D9DC-BB19-4859-9CDC-D8F90C79CF84}" destId="{8D0CE870-6664-489B-9A5C-B42D65545E2E}" srcOrd="4" destOrd="0" parTransId="{199D34B2-AD98-49A2-BADF-2B647B89190E}" sibTransId="{2742717B-9354-4DFB-9209-58162CC743FB}"/>
    <dgm:cxn modelId="{537F2C89-CF6E-4F1A-B3C3-99B30F12A313}" type="presOf" srcId="{8BC3D9DC-BB19-4859-9CDC-D8F90C79CF84}" destId="{89D84378-5B7F-46E4-9A95-4DCD077C9E7A}" srcOrd="0" destOrd="0" presId="urn:microsoft.com/office/officeart/2005/8/layout/cycle3"/>
    <dgm:cxn modelId="{C016AC8D-F9C9-493E-923D-627EE377698E}" type="presParOf" srcId="{89D84378-5B7F-46E4-9A95-4DCD077C9E7A}" destId="{19485214-F5EF-4CC0-A374-17582A1D5958}" srcOrd="0" destOrd="0" presId="urn:microsoft.com/office/officeart/2005/8/layout/cycle3"/>
    <dgm:cxn modelId="{C9551B72-A8B1-4F12-9D1B-57D1429754AE}" type="presParOf" srcId="{19485214-F5EF-4CC0-A374-17582A1D5958}" destId="{F8F36409-79E3-4472-92D7-E09F47D79009}" srcOrd="0" destOrd="0" presId="urn:microsoft.com/office/officeart/2005/8/layout/cycle3"/>
    <dgm:cxn modelId="{AD4BF40C-9C0A-4195-A2BB-C3217F1F085D}" type="presParOf" srcId="{19485214-F5EF-4CC0-A374-17582A1D5958}" destId="{F9EECEE7-E1D2-4CC2-8889-93F927805520}" srcOrd="1" destOrd="0" presId="urn:microsoft.com/office/officeart/2005/8/layout/cycle3"/>
    <dgm:cxn modelId="{693F7527-543B-4884-9AC6-8A534F2215AF}" type="presParOf" srcId="{19485214-F5EF-4CC0-A374-17582A1D5958}" destId="{110E9978-D8BD-45DD-A4E9-30780A7A44CD}" srcOrd="2" destOrd="0" presId="urn:microsoft.com/office/officeart/2005/8/layout/cycle3"/>
    <dgm:cxn modelId="{E00DF8AF-E6CC-414E-93A5-A2CF9AEA956F}" type="presParOf" srcId="{19485214-F5EF-4CC0-A374-17582A1D5958}" destId="{4BDF2274-2E6C-4877-9710-B90BFB6DAAA0}" srcOrd="3" destOrd="0" presId="urn:microsoft.com/office/officeart/2005/8/layout/cycle3"/>
    <dgm:cxn modelId="{BA5191A3-B839-4CB1-A891-8380910EA426}" type="presParOf" srcId="{19485214-F5EF-4CC0-A374-17582A1D5958}" destId="{42162708-3E42-4EEA-BF15-43887963973B}" srcOrd="4" destOrd="0" presId="urn:microsoft.com/office/officeart/2005/8/layout/cycle3"/>
    <dgm:cxn modelId="{65D9AB01-8788-4FC4-8FB5-EAEC10A38212}" type="presParOf" srcId="{19485214-F5EF-4CC0-A374-17582A1D5958}" destId="{FAF827CB-F4C5-4345-9482-416C4729E6F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B65F3-373C-4F70-BF14-70C1C79D5577}">
      <dsp:nvSpPr>
        <dsp:cNvPr id="0" name=""/>
        <dsp:cNvSpPr/>
      </dsp:nvSpPr>
      <dsp:spPr>
        <a:xfrm>
          <a:off x="565" y="43400"/>
          <a:ext cx="2206849" cy="1324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12 исковых заявления составлено </a:t>
          </a:r>
        </a:p>
      </dsp:txBody>
      <dsp:txXfrm>
        <a:off x="565" y="43400"/>
        <a:ext cx="2206849" cy="1324109"/>
      </dsp:txXfrm>
    </dsp:sp>
    <dsp:sp modelId="{DB8481C7-1D28-42A2-A890-39EC1DACB60F}">
      <dsp:nvSpPr>
        <dsp:cNvPr id="0" name=""/>
        <dsp:cNvSpPr/>
      </dsp:nvSpPr>
      <dsp:spPr>
        <a:xfrm>
          <a:off x="2428099" y="43400"/>
          <a:ext cx="2206849" cy="1324109"/>
        </a:xfrm>
        <a:prstGeom prst="rect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37 проектов коллективных договоров прошли проверку</a:t>
          </a:r>
        </a:p>
      </dsp:txBody>
      <dsp:txXfrm>
        <a:off x="2428099" y="43400"/>
        <a:ext cx="2206849" cy="1324109"/>
      </dsp:txXfrm>
    </dsp:sp>
    <dsp:sp modelId="{22CF5334-7ABD-473A-8314-5BD244C83C0C}">
      <dsp:nvSpPr>
        <dsp:cNvPr id="0" name=""/>
        <dsp:cNvSpPr/>
      </dsp:nvSpPr>
      <dsp:spPr>
        <a:xfrm>
          <a:off x="565" y="1588195"/>
          <a:ext cx="2206849" cy="1324109"/>
        </a:xfrm>
        <a:prstGeom prst="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проведено 4 проверки работодателей</a:t>
          </a:r>
        </a:p>
      </dsp:txBody>
      <dsp:txXfrm>
        <a:off x="565" y="1588195"/>
        <a:ext cx="2206849" cy="1324109"/>
      </dsp:txXfrm>
    </dsp:sp>
    <dsp:sp modelId="{793831CD-AB3D-4EE6-816E-C27E0E743A2D}">
      <dsp:nvSpPr>
        <dsp:cNvPr id="0" name=""/>
        <dsp:cNvSpPr/>
      </dsp:nvSpPr>
      <dsp:spPr>
        <a:xfrm>
          <a:off x="2428099" y="1588195"/>
          <a:ext cx="2206849" cy="1324109"/>
        </a:xfrm>
        <a:prstGeom prst="rect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</a:rPr>
            <a:t>442 работникам оказана правовая помощь</a:t>
          </a:r>
        </a:p>
      </dsp:txBody>
      <dsp:txXfrm>
        <a:off x="2428099" y="1588195"/>
        <a:ext cx="2206849" cy="1324109"/>
      </dsp:txXfrm>
    </dsp:sp>
    <dsp:sp modelId="{661A65DF-E9B8-4721-9FBA-2C095848D375}">
      <dsp:nvSpPr>
        <dsp:cNvPr id="0" name=""/>
        <dsp:cNvSpPr/>
      </dsp:nvSpPr>
      <dsp:spPr>
        <a:xfrm>
          <a:off x="1214332" y="3132989"/>
          <a:ext cx="2206849" cy="1324109"/>
        </a:xfrm>
        <a:prstGeom prst="rect">
          <a:avLst/>
        </a:prstGeom>
        <a:solidFill>
          <a:schemeClr val="accent1">
            <a:lumMod val="90000"/>
            <a:alpha val="4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</a:rPr>
            <a:t>Проведена экспертиза проектов НПА в кол-ве 53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214332" y="3132989"/>
        <a:ext cx="2206849" cy="1324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ECEE7-E1D2-4CC2-8889-93F927805520}">
      <dsp:nvSpPr>
        <dsp:cNvPr id="0" name=""/>
        <dsp:cNvSpPr/>
      </dsp:nvSpPr>
      <dsp:spPr>
        <a:xfrm>
          <a:off x="836356" y="-28556"/>
          <a:ext cx="5071970" cy="5071970"/>
        </a:xfrm>
        <a:prstGeom prst="circularArrow">
          <a:avLst>
            <a:gd name="adj1" fmla="val 5544"/>
            <a:gd name="adj2" fmla="val 330680"/>
            <a:gd name="adj3" fmla="val 13798674"/>
            <a:gd name="adj4" fmla="val 1737213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36409-79E3-4472-92D7-E09F47D79009}">
      <dsp:nvSpPr>
        <dsp:cNvPr id="0" name=""/>
        <dsp:cNvSpPr/>
      </dsp:nvSpPr>
      <dsp:spPr>
        <a:xfrm>
          <a:off x="2196505" y="1902"/>
          <a:ext cx="2351672" cy="1175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Составление исков, запросов. Судебное представительство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2253905" y="59302"/>
        <a:ext cx="2236872" cy="1061036"/>
      </dsp:txXfrm>
    </dsp:sp>
    <dsp:sp modelId="{110E9978-D8BD-45DD-A4E9-30780A7A44CD}">
      <dsp:nvSpPr>
        <dsp:cNvPr id="0" name=""/>
        <dsp:cNvSpPr/>
      </dsp:nvSpPr>
      <dsp:spPr>
        <a:xfrm>
          <a:off x="4214801" y="1496420"/>
          <a:ext cx="2429136" cy="11758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Оказание помощи в разработке коллективных договоров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72201" y="1553820"/>
        <a:ext cx="2314336" cy="1061036"/>
      </dsp:txXfrm>
    </dsp:sp>
    <dsp:sp modelId="{4BDF2274-2E6C-4877-9710-B90BFB6DAAA0}">
      <dsp:nvSpPr>
        <dsp:cNvPr id="0" name=""/>
        <dsp:cNvSpPr/>
      </dsp:nvSpPr>
      <dsp:spPr>
        <a:xfrm>
          <a:off x="3467818" y="3914601"/>
          <a:ext cx="2351672" cy="11758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Осуществление контроля за соблюдением трудового законодательства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525218" y="3972001"/>
        <a:ext cx="2236872" cy="1061036"/>
      </dsp:txXfrm>
    </dsp:sp>
    <dsp:sp modelId="{42162708-3E42-4EEA-BF15-43887963973B}">
      <dsp:nvSpPr>
        <dsp:cNvPr id="0" name=""/>
        <dsp:cNvSpPr/>
      </dsp:nvSpPr>
      <dsp:spPr>
        <a:xfrm>
          <a:off x="925192" y="3914601"/>
          <a:ext cx="2351672" cy="11758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Правовое сопровождение образовательных организаций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82592" y="3972001"/>
        <a:ext cx="2236872" cy="1061036"/>
      </dsp:txXfrm>
    </dsp:sp>
    <dsp:sp modelId="{FAF827CB-F4C5-4345-9482-416C4729E6F2}">
      <dsp:nvSpPr>
        <dsp:cNvPr id="0" name=""/>
        <dsp:cNvSpPr/>
      </dsp:nvSpPr>
      <dsp:spPr>
        <a:xfrm>
          <a:off x="139477" y="1496420"/>
          <a:ext cx="2351672" cy="11758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Консультирование членов Профсоюза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96877" y="1553820"/>
        <a:ext cx="2236872" cy="1061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0.42373</cdr:x>
      <cdr:y>0.28082</cdr:y>
    </cdr:from>
    <cdr:to>
      <cdr:x>0.51695</cdr:x>
      <cdr:y>0.33699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1440160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0.50984</cdr:x>
      <cdr:y>0.3076</cdr:y>
    </cdr:from>
    <cdr:to>
      <cdr:x>0.57875</cdr:x>
      <cdr:y>0.35883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4662008" y="1853644"/>
          <a:ext cx="630069" cy="308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</a:rPr>
            <a:t>  70%</a:t>
          </a:r>
        </a:p>
        <a:p xmlns:a="http://schemas.openxmlformats.org/drawingml/2006/main">
          <a:endParaRPr lang="ru-RU" sz="12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7FA0F0-0435-4E2B-A6BE-CCD11347D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63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80A82-75E8-4AE7-968F-ACFED4B4F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E22F1-497E-4DA6-B71F-C7CC69FAFC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0856C-86C7-4FE8-93FF-21132593D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A6140-122B-41DD-9C5E-9CBC058C11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AA903-89BE-430C-8B14-EB5DAA603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6DE00-18B5-492D-A395-91B8A68B2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D211D-A353-426E-AD9C-8E2C05A2DF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3862A-AC3E-4643-AC8B-3AAAC9CACB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F1862-456F-4E61-A3D6-75A9336BFF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9B131-8461-421D-AA92-1C5E314C35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6EAD565-4ED8-45F3-B5E2-B6F1590735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13218F-F947-4184-B1B6-20BA2D5CC4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microsoft.com/office/2007/relationships/hdphoto" Target="../media/hdphoto1.wdp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0.pn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6.pn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375" y="5664"/>
            <a:ext cx="9223375" cy="6917532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1530" y="1284911"/>
            <a:ext cx="8802470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endParaRPr lang="ru-RU" sz="4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solidFill>
                  <a:srgbClr val="0033CC"/>
                </a:solidFill>
              </a:rPr>
              <a:t>                                                                                                                           </a:t>
            </a:r>
            <a:r>
              <a:rPr lang="en-US" altLang="ru-RU" b="1" dirty="0" smtClean="0">
                <a:solidFill>
                  <a:srgbClr val="0033CC"/>
                </a:solidFill>
              </a:rPr>
              <a:t>gor.profsoiuza@yandex.ru</a:t>
            </a:r>
            <a:endParaRPr lang="ru-RU" sz="4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ОТЧЕТ</a:t>
            </a:r>
            <a:endParaRPr lang="ru-RU" sz="4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ГОРОДСКОЙ</a:t>
            </a:r>
            <a:endParaRPr lang="ru-RU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ОБЩЕРОССИЙСКОГО </a:t>
            </a:r>
            <a:endParaRPr lang="ru-RU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 </a:t>
            </a:r>
            <a:r>
              <a:rPr 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</a:t>
            </a:r>
          </a:p>
          <a:p>
            <a:r>
              <a:rPr lang="ru-RU" alt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alt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673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Picture 2" descr="C:\Users\Natalia\Documents\Значок Липецкой городской организации (1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078"/>
            <a:ext cx="1674440" cy="16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457192"/>
            <a:ext cx="6300699" cy="252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500" y="5499230"/>
            <a:ext cx="8685965" cy="634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  НА ЗАСЕДАНИИ </a:t>
            </a:r>
            <a:r>
              <a:rPr lang="ru-RU" alt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ПРЕЗИДИУМА </a:t>
            </a:r>
            <a:r>
              <a:rPr lang="ru-RU" alt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 № 54 -1   от </a:t>
            </a:r>
            <a:r>
              <a:rPr lang="ru-RU" alt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alt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.03.2024 г.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60815"/>
            <a:ext cx="2025225" cy="12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1"/>
            <a:ext cx="9121773" cy="68981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530" y="548680"/>
            <a:ext cx="8497670" cy="57246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endParaRPr lang="ru-RU" dirty="0"/>
          </a:p>
          <a:p>
            <a:pPr algn="l"/>
            <a:r>
              <a:rPr lang="ru-RU" sz="3200" dirty="0"/>
              <a:t> </a:t>
            </a:r>
            <a:r>
              <a:rPr lang="ru-RU" sz="3200" dirty="0" smtClean="0"/>
              <a:t>     </a:t>
            </a:r>
          </a:p>
          <a:p>
            <a:pPr algn="just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378 </a:t>
            </a:r>
            <a:r>
              <a:rPr lang="ru-RU" altLang="ru-RU" sz="3200" i="1" dirty="0" smtClean="0">
                <a:solidFill>
                  <a:srgbClr val="FF0000"/>
                </a:solidFill>
              </a:rPr>
              <a:t>(357; +21)</a:t>
            </a:r>
            <a:r>
              <a:rPr lang="ru-RU" altLang="ru-RU" sz="3200" dirty="0" smtClean="0">
                <a:solidFill>
                  <a:srgbClr val="FF0000"/>
                </a:solidFill>
              </a:rPr>
              <a:t>  </a:t>
            </a:r>
            <a:r>
              <a:rPr lang="ru-RU" altLang="ru-RU" sz="3200" dirty="0">
                <a:solidFill>
                  <a:srgbClr val="0000FF"/>
                </a:solidFill>
              </a:rPr>
              <a:t>чел. – </a:t>
            </a:r>
            <a:r>
              <a:rPr lang="ru-RU" altLang="ru-RU" sz="3200" dirty="0" smtClean="0">
                <a:solidFill>
                  <a:srgbClr val="0000FF"/>
                </a:solidFill>
              </a:rPr>
              <a:t>работники дополнительного </a:t>
            </a:r>
            <a:r>
              <a:rPr lang="ru-RU" altLang="ru-RU" sz="3200" dirty="0">
                <a:solidFill>
                  <a:srgbClr val="0000FF"/>
                </a:solidFill>
              </a:rPr>
              <a:t>образования, что составляет </a:t>
            </a:r>
            <a:r>
              <a:rPr lang="ru-RU" altLang="ru-RU" sz="3200" b="1" dirty="0">
                <a:solidFill>
                  <a:srgbClr val="0000FF"/>
                </a:solidFill>
              </a:rPr>
              <a:t>67,5%</a:t>
            </a:r>
            <a:r>
              <a:rPr lang="ru-RU" altLang="ru-RU" sz="3200" dirty="0">
                <a:solidFill>
                  <a:srgbClr val="0000FF"/>
                </a:solidFill>
              </a:rPr>
              <a:t> от общего количества работающих в дополнительном  образовании.</a:t>
            </a:r>
          </a:p>
          <a:p>
            <a:r>
              <a:rPr lang="ru-RU" altLang="ru-RU" sz="3200" dirty="0">
                <a:solidFill>
                  <a:srgbClr val="0000FF"/>
                </a:solidFill>
              </a:rPr>
              <a:t>Охват профсоюзным членством в учреждениях дополнительного увеличился на </a:t>
            </a:r>
            <a:r>
              <a:rPr lang="ru-RU" altLang="ru-RU" sz="3200" b="1" dirty="0">
                <a:solidFill>
                  <a:srgbClr val="0000FF"/>
                </a:solidFill>
              </a:rPr>
              <a:t>2,4%.</a:t>
            </a:r>
          </a:p>
          <a:p>
            <a:pPr algn="just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2210" y="-353338"/>
            <a:ext cx="2659564" cy="18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25" y="-216407"/>
            <a:ext cx="9143999" cy="708966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605" y="0"/>
            <a:ext cx="5625625" cy="557951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400" dirty="0" smtClean="0">
                <a:solidFill>
                  <a:srgbClr val="FF0000"/>
                </a:solidFill>
              </a:rPr>
              <a:t>         Наши лидеры</a:t>
            </a:r>
            <a:endParaRPr lang="ru-RU" altLang="ru-RU" sz="4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1850" y="557951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1313765"/>
            <a:ext cx="7830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10" name="Рисунок 9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3233" y="-531440"/>
            <a:ext cx="2814292" cy="1497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531" y="638690"/>
            <a:ext cx="4005444" cy="6120680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  <a:ln w="12700" cap="rnd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90%- 100%</a:t>
            </a:r>
          </a:p>
          <a:p>
            <a:pPr algn="just"/>
            <a:r>
              <a:rPr lang="ru-RU" sz="1800" dirty="0" smtClean="0">
                <a:solidFill>
                  <a:srgbClr val="0000FF"/>
                </a:solidFill>
              </a:rPr>
              <a:t>лицей </a:t>
            </a:r>
            <a:r>
              <a:rPr lang="ru-RU" sz="1800" dirty="0">
                <a:solidFill>
                  <a:srgbClr val="0000FF"/>
                </a:solidFill>
              </a:rPr>
              <a:t>№3 </a:t>
            </a:r>
            <a:r>
              <a:rPr lang="ru-RU" sz="1800" i="1" dirty="0">
                <a:solidFill>
                  <a:srgbClr val="0000FF"/>
                </a:solidFill>
              </a:rPr>
              <a:t>(91%),  </a:t>
            </a:r>
            <a:r>
              <a:rPr lang="ru-RU" sz="1800" u="sng" dirty="0">
                <a:solidFill>
                  <a:srgbClr val="0000FF"/>
                </a:solidFill>
              </a:rPr>
              <a:t>школы:</a:t>
            </a:r>
            <a:r>
              <a:rPr lang="ru-RU" sz="1800" dirty="0">
                <a:solidFill>
                  <a:srgbClr val="0000FF"/>
                </a:solidFill>
              </a:rPr>
              <a:t> №25</a:t>
            </a:r>
            <a:r>
              <a:rPr lang="ru-RU" sz="1800" i="1" dirty="0">
                <a:solidFill>
                  <a:srgbClr val="0000FF"/>
                </a:solidFill>
              </a:rPr>
              <a:t> (100%), </a:t>
            </a:r>
            <a:r>
              <a:rPr lang="ru-RU" sz="1800" dirty="0">
                <a:solidFill>
                  <a:srgbClr val="0000FF"/>
                </a:solidFill>
              </a:rPr>
              <a:t>№28</a:t>
            </a:r>
            <a:r>
              <a:rPr lang="ru-RU" sz="1800" i="1" dirty="0">
                <a:solidFill>
                  <a:srgbClr val="0000FF"/>
                </a:solidFill>
              </a:rPr>
              <a:t> (91%),</a:t>
            </a:r>
            <a:r>
              <a:rPr lang="ru-RU" sz="1800" dirty="0">
                <a:solidFill>
                  <a:srgbClr val="0000FF"/>
                </a:solidFill>
              </a:rPr>
              <a:t> СШ </a:t>
            </a:r>
            <a:r>
              <a:rPr lang="ru-RU" sz="1800" b="1" dirty="0">
                <a:solidFill>
                  <a:srgbClr val="0000FF"/>
                </a:solidFill>
              </a:rPr>
              <a:t>№30</a:t>
            </a:r>
            <a:r>
              <a:rPr lang="ru-RU" sz="1800" b="1" i="1" dirty="0">
                <a:solidFill>
                  <a:srgbClr val="0000FF"/>
                </a:solidFill>
              </a:rPr>
              <a:t> (99%),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i="1" dirty="0">
                <a:solidFill>
                  <a:srgbClr val="0000FF"/>
                </a:solidFill>
              </a:rPr>
              <a:t> </a:t>
            </a:r>
            <a:r>
              <a:rPr lang="ru-RU" sz="1800" dirty="0">
                <a:solidFill>
                  <a:srgbClr val="0000FF"/>
                </a:solidFill>
              </a:rPr>
              <a:t>№33</a:t>
            </a:r>
            <a:r>
              <a:rPr lang="ru-RU" sz="1800" i="1" dirty="0">
                <a:solidFill>
                  <a:srgbClr val="0000FF"/>
                </a:solidFill>
              </a:rPr>
              <a:t> (100%), </a:t>
            </a:r>
            <a:r>
              <a:rPr lang="ru-RU" sz="1800" b="1" dirty="0">
                <a:solidFill>
                  <a:srgbClr val="0000FF"/>
                </a:solidFill>
              </a:rPr>
              <a:t>№46</a:t>
            </a:r>
            <a:r>
              <a:rPr lang="ru-RU" sz="1800" b="1" i="1" dirty="0">
                <a:solidFill>
                  <a:srgbClr val="0000FF"/>
                </a:solidFill>
              </a:rPr>
              <a:t> (100%), </a:t>
            </a:r>
            <a:r>
              <a:rPr lang="ru-RU" sz="1800" i="1" dirty="0">
                <a:solidFill>
                  <a:srgbClr val="0000FF"/>
                </a:solidFill>
              </a:rPr>
              <a:t>гимназия №64 (100%), </a:t>
            </a:r>
            <a:r>
              <a:rPr lang="ru-RU" sz="1800" dirty="0">
                <a:solidFill>
                  <a:srgbClr val="0000FF"/>
                </a:solidFill>
              </a:rPr>
              <a:t>№70</a:t>
            </a:r>
            <a:r>
              <a:rPr lang="ru-RU" sz="1800" i="1" dirty="0">
                <a:solidFill>
                  <a:srgbClr val="0000FF"/>
                </a:solidFill>
              </a:rPr>
              <a:t> (100%), </a:t>
            </a:r>
          </a:p>
          <a:p>
            <a:pPr algn="just"/>
            <a:r>
              <a:rPr lang="ru-RU" sz="1800" u="sng" dirty="0">
                <a:solidFill>
                  <a:srgbClr val="0000FF"/>
                </a:solidFill>
              </a:rPr>
              <a:t>детские сады</a:t>
            </a:r>
            <a:r>
              <a:rPr lang="ru-RU" sz="1800" dirty="0">
                <a:solidFill>
                  <a:srgbClr val="0000FF"/>
                </a:solidFill>
              </a:rPr>
              <a:t>: №2 </a:t>
            </a:r>
            <a:r>
              <a:rPr lang="ru-RU" sz="1800" i="1" dirty="0">
                <a:solidFill>
                  <a:srgbClr val="0000FF"/>
                </a:solidFill>
              </a:rPr>
              <a:t>(93%)</a:t>
            </a:r>
            <a:r>
              <a:rPr lang="ru-RU" sz="1800" dirty="0">
                <a:solidFill>
                  <a:srgbClr val="0000FF"/>
                </a:solidFill>
              </a:rPr>
              <a:t>, №3</a:t>
            </a:r>
            <a:r>
              <a:rPr lang="ru-RU" sz="1800" i="1" dirty="0">
                <a:solidFill>
                  <a:srgbClr val="0000FF"/>
                </a:solidFill>
              </a:rPr>
              <a:t> (100%),</a:t>
            </a:r>
            <a:r>
              <a:rPr lang="ru-RU" sz="1800" dirty="0">
                <a:solidFill>
                  <a:srgbClr val="0000FF"/>
                </a:solidFill>
              </a:rPr>
              <a:t>№4 </a:t>
            </a:r>
            <a:r>
              <a:rPr lang="ru-RU" sz="1800" i="1" dirty="0">
                <a:solidFill>
                  <a:srgbClr val="0000FF"/>
                </a:solidFill>
              </a:rPr>
              <a:t>(100%),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b="1" dirty="0">
                <a:solidFill>
                  <a:srgbClr val="0000FF"/>
                </a:solidFill>
              </a:rPr>
              <a:t>№5</a:t>
            </a:r>
            <a:r>
              <a:rPr lang="ru-RU" sz="1800" b="1" i="1" dirty="0">
                <a:solidFill>
                  <a:srgbClr val="0000FF"/>
                </a:solidFill>
              </a:rPr>
              <a:t> (95%), 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dirty="0">
                <a:solidFill>
                  <a:srgbClr val="0000FF"/>
                </a:solidFill>
              </a:rPr>
              <a:t>№14</a:t>
            </a:r>
            <a:r>
              <a:rPr lang="ru-RU" sz="1800" i="1" dirty="0">
                <a:solidFill>
                  <a:srgbClr val="0000FF"/>
                </a:solidFill>
              </a:rPr>
              <a:t> (100%), </a:t>
            </a:r>
            <a:r>
              <a:rPr lang="ru-RU" sz="1800" dirty="0">
                <a:solidFill>
                  <a:srgbClr val="0000FF"/>
                </a:solidFill>
              </a:rPr>
              <a:t>№15 </a:t>
            </a:r>
            <a:r>
              <a:rPr lang="ru-RU" sz="1800" i="1" dirty="0">
                <a:solidFill>
                  <a:srgbClr val="0000FF"/>
                </a:solidFill>
              </a:rPr>
              <a:t>(97%)</a:t>
            </a:r>
            <a:r>
              <a:rPr lang="ru-RU" sz="1800" dirty="0">
                <a:solidFill>
                  <a:srgbClr val="0000FF"/>
                </a:solidFill>
              </a:rPr>
              <a:t>,  №19 </a:t>
            </a:r>
            <a:r>
              <a:rPr lang="ru-RU" sz="1800" i="1" dirty="0">
                <a:solidFill>
                  <a:srgbClr val="0000FF"/>
                </a:solidFill>
              </a:rPr>
              <a:t>(100%), </a:t>
            </a:r>
            <a:r>
              <a:rPr lang="ru-RU" sz="1800" dirty="0">
                <a:solidFill>
                  <a:srgbClr val="0000FF"/>
                </a:solidFill>
              </a:rPr>
              <a:t>№20</a:t>
            </a:r>
            <a:r>
              <a:rPr lang="ru-RU" sz="1800" i="1" dirty="0">
                <a:solidFill>
                  <a:srgbClr val="0000FF"/>
                </a:solidFill>
              </a:rPr>
              <a:t> (100%), </a:t>
            </a:r>
            <a:r>
              <a:rPr lang="ru-RU" sz="1800" dirty="0">
                <a:solidFill>
                  <a:srgbClr val="0000FF"/>
                </a:solidFill>
              </a:rPr>
              <a:t>№22</a:t>
            </a:r>
            <a:r>
              <a:rPr lang="ru-RU" sz="1800" i="1" dirty="0">
                <a:solidFill>
                  <a:srgbClr val="0000FF"/>
                </a:solidFill>
              </a:rPr>
              <a:t> (100%),</a:t>
            </a:r>
            <a:r>
              <a:rPr lang="ru-RU" sz="1800" dirty="0">
                <a:solidFill>
                  <a:srgbClr val="0000FF"/>
                </a:solidFill>
              </a:rPr>
              <a:t>№29</a:t>
            </a:r>
            <a:r>
              <a:rPr lang="ru-RU" sz="1800" i="1" dirty="0">
                <a:solidFill>
                  <a:srgbClr val="0000FF"/>
                </a:solidFill>
              </a:rPr>
              <a:t> (100%),  </a:t>
            </a:r>
            <a:r>
              <a:rPr lang="ru-RU" sz="1800" dirty="0">
                <a:solidFill>
                  <a:srgbClr val="0000FF"/>
                </a:solidFill>
              </a:rPr>
              <a:t>№32 </a:t>
            </a:r>
            <a:r>
              <a:rPr lang="ru-RU" sz="1800" i="1" dirty="0">
                <a:solidFill>
                  <a:srgbClr val="0000FF"/>
                </a:solidFill>
              </a:rPr>
              <a:t>(98%),</a:t>
            </a:r>
            <a:r>
              <a:rPr lang="ru-RU" sz="1800" dirty="0">
                <a:solidFill>
                  <a:srgbClr val="0000FF"/>
                </a:solidFill>
              </a:rPr>
              <a:t> №38</a:t>
            </a:r>
            <a:r>
              <a:rPr lang="ru-RU" sz="1800" i="1" dirty="0">
                <a:solidFill>
                  <a:srgbClr val="0000FF"/>
                </a:solidFill>
              </a:rPr>
              <a:t> (100 %), </a:t>
            </a:r>
            <a:r>
              <a:rPr lang="ru-RU" sz="1800" dirty="0">
                <a:solidFill>
                  <a:srgbClr val="0000FF"/>
                </a:solidFill>
              </a:rPr>
              <a:t>№42</a:t>
            </a:r>
            <a:r>
              <a:rPr lang="ru-RU" sz="1800" i="1" dirty="0">
                <a:solidFill>
                  <a:srgbClr val="0000FF"/>
                </a:solidFill>
              </a:rPr>
              <a:t> (100%), </a:t>
            </a:r>
            <a:r>
              <a:rPr lang="ru-RU" sz="1800" dirty="0">
                <a:solidFill>
                  <a:srgbClr val="0000FF"/>
                </a:solidFill>
              </a:rPr>
              <a:t>№50</a:t>
            </a:r>
            <a:r>
              <a:rPr lang="ru-RU" sz="1800" i="1" dirty="0">
                <a:solidFill>
                  <a:srgbClr val="0000FF"/>
                </a:solidFill>
              </a:rPr>
              <a:t> (100%),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b="1" dirty="0">
                <a:solidFill>
                  <a:srgbClr val="0000FF"/>
                </a:solidFill>
              </a:rPr>
              <a:t>№66</a:t>
            </a:r>
            <a:r>
              <a:rPr lang="ru-RU" sz="1800" b="1" i="1" dirty="0">
                <a:solidFill>
                  <a:srgbClr val="0000FF"/>
                </a:solidFill>
              </a:rPr>
              <a:t> (100%), </a:t>
            </a:r>
            <a:r>
              <a:rPr lang="ru-RU" sz="1800" dirty="0">
                <a:solidFill>
                  <a:srgbClr val="0000FF"/>
                </a:solidFill>
              </a:rPr>
              <a:t>№85</a:t>
            </a:r>
            <a:r>
              <a:rPr lang="ru-RU" sz="1800" i="1" dirty="0">
                <a:solidFill>
                  <a:srgbClr val="0000FF"/>
                </a:solidFill>
              </a:rPr>
              <a:t> (100%),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b="1" dirty="0">
                <a:solidFill>
                  <a:srgbClr val="0000FF"/>
                </a:solidFill>
              </a:rPr>
              <a:t>№98</a:t>
            </a:r>
            <a:r>
              <a:rPr lang="ru-RU" sz="1800" b="1" i="1" dirty="0">
                <a:solidFill>
                  <a:srgbClr val="0000FF"/>
                </a:solidFill>
              </a:rPr>
              <a:t> (93%), </a:t>
            </a:r>
            <a:r>
              <a:rPr lang="ru-RU" sz="1800" dirty="0">
                <a:solidFill>
                  <a:srgbClr val="0000FF"/>
                </a:solidFill>
              </a:rPr>
              <a:t>№99 </a:t>
            </a:r>
            <a:r>
              <a:rPr lang="ru-RU" sz="1800" i="1" dirty="0">
                <a:solidFill>
                  <a:srgbClr val="0000FF"/>
                </a:solidFill>
              </a:rPr>
              <a:t>(100%)</a:t>
            </a:r>
            <a:r>
              <a:rPr lang="ru-RU" sz="1800" dirty="0">
                <a:solidFill>
                  <a:srgbClr val="0000FF"/>
                </a:solidFill>
              </a:rPr>
              <a:t>,</a:t>
            </a:r>
            <a:r>
              <a:rPr lang="ru-RU" sz="1800" i="1" dirty="0">
                <a:solidFill>
                  <a:srgbClr val="0000FF"/>
                </a:solidFill>
              </a:rPr>
              <a:t>  </a:t>
            </a:r>
            <a:r>
              <a:rPr lang="ru-RU" sz="1800" dirty="0">
                <a:solidFill>
                  <a:srgbClr val="0000FF"/>
                </a:solidFill>
              </a:rPr>
              <a:t>№101</a:t>
            </a:r>
            <a:r>
              <a:rPr lang="ru-RU" sz="1800" i="1" dirty="0">
                <a:solidFill>
                  <a:srgbClr val="0000FF"/>
                </a:solidFill>
              </a:rPr>
              <a:t> (100%),  </a:t>
            </a:r>
            <a:r>
              <a:rPr lang="ru-RU" sz="1800" dirty="0">
                <a:solidFill>
                  <a:srgbClr val="0000FF"/>
                </a:solidFill>
              </a:rPr>
              <a:t>№103</a:t>
            </a:r>
            <a:r>
              <a:rPr lang="ru-RU" sz="1800" i="1" dirty="0">
                <a:solidFill>
                  <a:srgbClr val="0000FF"/>
                </a:solidFill>
              </a:rPr>
              <a:t> (100%), №</a:t>
            </a:r>
            <a:r>
              <a:rPr lang="ru-RU" sz="1800" dirty="0">
                <a:solidFill>
                  <a:srgbClr val="0000FF"/>
                </a:solidFill>
              </a:rPr>
              <a:t>116</a:t>
            </a:r>
            <a:r>
              <a:rPr lang="ru-RU" sz="1800" i="1" dirty="0">
                <a:solidFill>
                  <a:srgbClr val="0000FF"/>
                </a:solidFill>
              </a:rPr>
              <a:t> (100%), </a:t>
            </a:r>
            <a:r>
              <a:rPr lang="ru-RU" sz="1800" dirty="0">
                <a:solidFill>
                  <a:srgbClr val="0000FF"/>
                </a:solidFill>
              </a:rPr>
              <a:t>№119</a:t>
            </a:r>
            <a:r>
              <a:rPr lang="ru-RU" sz="1800" i="1" dirty="0">
                <a:solidFill>
                  <a:srgbClr val="0000FF"/>
                </a:solidFill>
              </a:rPr>
              <a:t>  (100%), </a:t>
            </a:r>
            <a:r>
              <a:rPr lang="ru-RU" sz="1800" dirty="0">
                <a:solidFill>
                  <a:srgbClr val="0000FF"/>
                </a:solidFill>
              </a:rPr>
              <a:t>№124 </a:t>
            </a:r>
            <a:r>
              <a:rPr lang="ru-RU" sz="1800" i="1" dirty="0">
                <a:solidFill>
                  <a:srgbClr val="0000FF"/>
                </a:solidFill>
              </a:rPr>
              <a:t>(90%), </a:t>
            </a:r>
            <a:r>
              <a:rPr lang="ru-RU" sz="1800" dirty="0">
                <a:solidFill>
                  <a:srgbClr val="0000FF"/>
                </a:solidFill>
              </a:rPr>
              <a:t>№126</a:t>
            </a:r>
            <a:r>
              <a:rPr lang="ru-RU" sz="1800" i="1" dirty="0">
                <a:solidFill>
                  <a:srgbClr val="0000FF"/>
                </a:solidFill>
              </a:rPr>
              <a:t> (100%), </a:t>
            </a:r>
            <a:r>
              <a:rPr lang="ru-RU" sz="1800" dirty="0">
                <a:solidFill>
                  <a:srgbClr val="0000FF"/>
                </a:solidFill>
              </a:rPr>
              <a:t>№133</a:t>
            </a:r>
            <a:r>
              <a:rPr lang="ru-RU" sz="1800" i="1" dirty="0">
                <a:solidFill>
                  <a:srgbClr val="0000FF"/>
                </a:solidFill>
              </a:rPr>
              <a:t> (100%), </a:t>
            </a:r>
            <a:r>
              <a:rPr lang="ru-RU" sz="1800" dirty="0">
                <a:solidFill>
                  <a:srgbClr val="0000FF"/>
                </a:solidFill>
              </a:rPr>
              <a:t>№135</a:t>
            </a:r>
            <a:r>
              <a:rPr lang="ru-RU" sz="1800" i="1" dirty="0">
                <a:solidFill>
                  <a:srgbClr val="0000FF"/>
                </a:solidFill>
              </a:rPr>
              <a:t> (95%), </a:t>
            </a:r>
            <a:r>
              <a:rPr lang="ru-RU" sz="1800" dirty="0">
                <a:solidFill>
                  <a:srgbClr val="0000FF"/>
                </a:solidFill>
              </a:rPr>
              <a:t>№138</a:t>
            </a:r>
            <a:r>
              <a:rPr lang="ru-RU" sz="1800" i="1" dirty="0">
                <a:solidFill>
                  <a:srgbClr val="0000FF"/>
                </a:solidFill>
              </a:rPr>
              <a:t> (100%), </a:t>
            </a:r>
          </a:p>
          <a:p>
            <a:pPr algn="just"/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u="sng" dirty="0">
                <a:solidFill>
                  <a:srgbClr val="0000FF"/>
                </a:solidFill>
              </a:rPr>
              <a:t>УДО</a:t>
            </a:r>
            <a:r>
              <a:rPr lang="ru-RU" sz="1800" dirty="0">
                <a:solidFill>
                  <a:srgbClr val="0000FF"/>
                </a:solidFill>
              </a:rPr>
              <a:t>: экологический центр «</a:t>
            </a:r>
            <a:r>
              <a:rPr lang="ru-RU" sz="1800" dirty="0" err="1">
                <a:solidFill>
                  <a:srgbClr val="0000FF"/>
                </a:solidFill>
              </a:rPr>
              <a:t>ЭкоСфера</a:t>
            </a:r>
            <a:r>
              <a:rPr lang="ru-RU" sz="1800" dirty="0">
                <a:solidFill>
                  <a:srgbClr val="0000FF"/>
                </a:solidFill>
              </a:rPr>
              <a:t>»</a:t>
            </a:r>
            <a:r>
              <a:rPr lang="ru-RU" sz="1800" i="1" dirty="0">
                <a:solidFill>
                  <a:srgbClr val="0000FF"/>
                </a:solidFill>
              </a:rPr>
              <a:t> (96%), </a:t>
            </a:r>
          </a:p>
          <a:p>
            <a:pPr algn="just"/>
            <a:r>
              <a:rPr lang="ru-RU" sz="1800" dirty="0">
                <a:solidFill>
                  <a:srgbClr val="0000FF"/>
                </a:solidFill>
              </a:rPr>
              <a:t>ДТ «Октябрьский»</a:t>
            </a:r>
            <a:r>
              <a:rPr lang="ru-RU" sz="1800" i="1" dirty="0">
                <a:solidFill>
                  <a:srgbClr val="0000FF"/>
                </a:solidFill>
              </a:rPr>
              <a:t> (96%), </a:t>
            </a:r>
            <a:r>
              <a:rPr lang="ru-RU" sz="1800" dirty="0">
                <a:solidFill>
                  <a:srgbClr val="0000FF"/>
                </a:solidFill>
              </a:rPr>
              <a:t>ЦЦТ «Новолипецкий»</a:t>
            </a:r>
            <a:r>
              <a:rPr lang="ru-RU" sz="1800" i="1" dirty="0">
                <a:solidFill>
                  <a:srgbClr val="0000FF"/>
                </a:solidFill>
              </a:rPr>
              <a:t> (91%). </a:t>
            </a:r>
            <a:endParaRPr lang="ru-RU" sz="1800" dirty="0">
              <a:solidFill>
                <a:srgbClr val="0000FF"/>
              </a:solidFill>
            </a:endParaRPr>
          </a:p>
          <a:p>
            <a:endParaRPr lang="ru-RU" sz="18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9775" y="638690"/>
            <a:ext cx="4117680" cy="5940659"/>
          </a:xfrm>
          <a:prstGeom prst="rect">
            <a:avLst/>
          </a:prstGeom>
          <a:solidFill>
            <a:srgbClr val="99CCFF">
              <a:alpha val="36000"/>
            </a:srgbClr>
          </a:solidFill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 smtClean="0">
                <a:solidFill>
                  <a:srgbClr val="0000FF"/>
                </a:solidFill>
              </a:rPr>
              <a:t> </a:t>
            </a:r>
          </a:p>
          <a:p>
            <a:pPr algn="just"/>
            <a:endParaRPr lang="ru-RU" sz="1800" b="1" dirty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областной охват 69,8 %</a:t>
            </a:r>
          </a:p>
          <a:p>
            <a:pPr algn="just"/>
            <a:r>
              <a:rPr lang="ru-RU" sz="1800" dirty="0" smtClean="0">
                <a:solidFill>
                  <a:srgbClr val="0000FF"/>
                </a:solidFill>
              </a:rPr>
              <a:t>СОШ </a:t>
            </a:r>
            <a:r>
              <a:rPr lang="ru-RU" sz="1800" dirty="0">
                <a:solidFill>
                  <a:srgbClr val="0000FF"/>
                </a:solidFill>
              </a:rPr>
              <a:t>№8</a:t>
            </a:r>
            <a:r>
              <a:rPr lang="ru-RU" sz="1800" i="1" dirty="0">
                <a:solidFill>
                  <a:srgbClr val="0000FF"/>
                </a:solidFill>
              </a:rPr>
              <a:t> (72%), </a:t>
            </a:r>
            <a:r>
              <a:rPr lang="ru-RU" sz="1800" dirty="0">
                <a:solidFill>
                  <a:srgbClr val="0000FF"/>
                </a:solidFill>
              </a:rPr>
              <a:t>СОШ №9</a:t>
            </a:r>
            <a:r>
              <a:rPr lang="ru-RU" sz="1800" i="1" dirty="0">
                <a:solidFill>
                  <a:srgbClr val="0000FF"/>
                </a:solidFill>
              </a:rPr>
              <a:t> (78%),</a:t>
            </a:r>
            <a:r>
              <a:rPr lang="ru-RU" sz="1800" dirty="0">
                <a:solidFill>
                  <a:srgbClr val="0000FF"/>
                </a:solidFill>
              </a:rPr>
              <a:t> СОШ №11 </a:t>
            </a:r>
            <a:r>
              <a:rPr lang="ru-RU" sz="1800" i="1" dirty="0">
                <a:solidFill>
                  <a:srgbClr val="0000FF"/>
                </a:solidFill>
              </a:rPr>
              <a:t>(73%), </a:t>
            </a:r>
            <a:r>
              <a:rPr lang="ru-RU" sz="1800" dirty="0">
                <a:solidFill>
                  <a:srgbClr val="0000FF"/>
                </a:solidFill>
              </a:rPr>
              <a:t>гимназия №19</a:t>
            </a:r>
            <a:r>
              <a:rPr lang="ru-RU" sz="1800" i="1" dirty="0">
                <a:solidFill>
                  <a:srgbClr val="0000FF"/>
                </a:solidFill>
              </a:rPr>
              <a:t> (73 %), </a:t>
            </a:r>
            <a:r>
              <a:rPr lang="ru-RU" sz="1800" dirty="0">
                <a:solidFill>
                  <a:srgbClr val="0000FF"/>
                </a:solidFill>
              </a:rPr>
              <a:t>СОШ №20 </a:t>
            </a:r>
            <a:r>
              <a:rPr lang="ru-RU" sz="1800" i="1" dirty="0">
                <a:solidFill>
                  <a:srgbClr val="0000FF"/>
                </a:solidFill>
              </a:rPr>
              <a:t>(71%) </a:t>
            </a:r>
            <a:r>
              <a:rPr lang="ru-RU" sz="1800" dirty="0">
                <a:solidFill>
                  <a:srgbClr val="0000FF"/>
                </a:solidFill>
              </a:rPr>
              <a:t>СОШ №24</a:t>
            </a:r>
            <a:r>
              <a:rPr lang="ru-RU" sz="1800" i="1" dirty="0">
                <a:solidFill>
                  <a:srgbClr val="0000FF"/>
                </a:solidFill>
              </a:rPr>
              <a:t> (71 %),</a:t>
            </a:r>
            <a:r>
              <a:rPr lang="ru-RU" sz="1800" dirty="0">
                <a:solidFill>
                  <a:srgbClr val="0000FF"/>
                </a:solidFill>
              </a:rPr>
              <a:t>  МАОУ школа №27 (81%), СШ №31</a:t>
            </a:r>
            <a:r>
              <a:rPr lang="ru-RU" sz="1800" i="1" dirty="0">
                <a:solidFill>
                  <a:srgbClr val="0000FF"/>
                </a:solidFill>
              </a:rPr>
              <a:t> (72%), </a:t>
            </a:r>
            <a:r>
              <a:rPr lang="ru-RU" sz="1800" dirty="0">
                <a:solidFill>
                  <a:srgbClr val="0000FF"/>
                </a:solidFill>
              </a:rPr>
              <a:t>МБОУ №32 (81%),</a:t>
            </a:r>
            <a:r>
              <a:rPr lang="ru-RU" sz="1800" i="1" dirty="0">
                <a:solidFill>
                  <a:srgbClr val="0000FF"/>
                </a:solidFill>
              </a:rPr>
              <a:t>  </a:t>
            </a:r>
            <a:r>
              <a:rPr lang="ru-RU" sz="1800" dirty="0">
                <a:solidFill>
                  <a:srgbClr val="0000FF"/>
                </a:solidFill>
              </a:rPr>
              <a:t>СШ №34 (87%), СШ №38</a:t>
            </a:r>
            <a:r>
              <a:rPr lang="ru-RU" sz="1800" i="1" dirty="0">
                <a:solidFill>
                  <a:srgbClr val="0000FF"/>
                </a:solidFill>
              </a:rPr>
              <a:t> (83%),</a:t>
            </a:r>
            <a:r>
              <a:rPr lang="ru-RU" sz="1800" dirty="0">
                <a:solidFill>
                  <a:srgbClr val="0000FF"/>
                </a:solidFill>
              </a:rPr>
              <a:t>СШ №42</a:t>
            </a:r>
            <a:r>
              <a:rPr lang="ru-RU" sz="1800" i="1" dirty="0">
                <a:solidFill>
                  <a:srgbClr val="0000FF"/>
                </a:solidFill>
              </a:rPr>
              <a:t> (79%), </a:t>
            </a:r>
            <a:r>
              <a:rPr lang="ru-RU" sz="1800" dirty="0">
                <a:solidFill>
                  <a:srgbClr val="0000FF"/>
                </a:solidFill>
              </a:rPr>
              <a:t>лицей №44</a:t>
            </a:r>
            <a:r>
              <a:rPr lang="ru-RU" sz="1800" i="1" dirty="0">
                <a:solidFill>
                  <a:srgbClr val="0000FF"/>
                </a:solidFill>
              </a:rPr>
              <a:t> (78%), </a:t>
            </a:r>
            <a:r>
              <a:rPr lang="ru-RU" sz="1800" dirty="0">
                <a:solidFill>
                  <a:srgbClr val="0000FF"/>
                </a:solidFill>
              </a:rPr>
              <a:t>СОШ №47 </a:t>
            </a:r>
            <a:r>
              <a:rPr lang="ru-RU" sz="1800" i="1" dirty="0">
                <a:solidFill>
                  <a:srgbClr val="0000FF"/>
                </a:solidFill>
              </a:rPr>
              <a:t>(81%),</a:t>
            </a:r>
            <a:r>
              <a:rPr lang="ru-RU" sz="1800" dirty="0">
                <a:solidFill>
                  <a:srgbClr val="0000FF"/>
                </a:solidFill>
              </a:rPr>
              <a:t> СОШ №48 </a:t>
            </a:r>
            <a:r>
              <a:rPr lang="ru-RU" sz="1800" i="1" dirty="0">
                <a:solidFill>
                  <a:srgbClr val="0000FF"/>
                </a:solidFill>
              </a:rPr>
              <a:t>(78%),</a:t>
            </a:r>
            <a:r>
              <a:rPr lang="ru-RU" sz="1800" dirty="0">
                <a:solidFill>
                  <a:srgbClr val="0000FF"/>
                </a:solidFill>
              </a:rPr>
              <a:t>СОШ</a:t>
            </a:r>
            <a:r>
              <a:rPr lang="ru-RU" sz="1800" i="1" dirty="0">
                <a:solidFill>
                  <a:srgbClr val="0000FF"/>
                </a:solidFill>
              </a:rPr>
              <a:t> </a:t>
            </a:r>
            <a:r>
              <a:rPr lang="ru-RU" sz="1800" dirty="0">
                <a:solidFill>
                  <a:srgbClr val="0000FF"/>
                </a:solidFill>
              </a:rPr>
              <a:t>№50</a:t>
            </a:r>
            <a:r>
              <a:rPr lang="ru-RU" sz="1800" i="1" dirty="0">
                <a:solidFill>
                  <a:srgbClr val="0000FF"/>
                </a:solidFill>
              </a:rPr>
              <a:t> (70%),</a:t>
            </a:r>
            <a:r>
              <a:rPr lang="ru-RU" sz="1800" dirty="0">
                <a:solidFill>
                  <a:srgbClr val="0000FF"/>
                </a:solidFill>
              </a:rPr>
              <a:t> СШ</a:t>
            </a:r>
            <a:r>
              <a:rPr lang="ru-RU" sz="1800" i="1" dirty="0">
                <a:solidFill>
                  <a:srgbClr val="0000FF"/>
                </a:solidFill>
              </a:rPr>
              <a:t> </a:t>
            </a:r>
            <a:r>
              <a:rPr lang="ru-RU" sz="1800" dirty="0">
                <a:solidFill>
                  <a:srgbClr val="0000FF"/>
                </a:solidFill>
              </a:rPr>
              <a:t>№51</a:t>
            </a:r>
            <a:r>
              <a:rPr lang="ru-RU" sz="1800" i="1" dirty="0">
                <a:solidFill>
                  <a:srgbClr val="0000FF"/>
                </a:solidFill>
              </a:rPr>
              <a:t> (70%),</a:t>
            </a:r>
            <a:r>
              <a:rPr lang="ru-RU" sz="1800" dirty="0">
                <a:solidFill>
                  <a:srgbClr val="0000FF"/>
                </a:solidFill>
              </a:rPr>
              <a:t>  СШ №54 (73%), СШ №63 </a:t>
            </a:r>
            <a:r>
              <a:rPr lang="ru-RU" sz="1800" i="1" dirty="0">
                <a:solidFill>
                  <a:srgbClr val="0000FF"/>
                </a:solidFill>
              </a:rPr>
              <a:t> (80%), </a:t>
            </a:r>
            <a:r>
              <a:rPr lang="ru-RU" sz="1800" dirty="0">
                <a:solidFill>
                  <a:srgbClr val="0000FF"/>
                </a:solidFill>
              </a:rPr>
              <a:t> лицей №66 </a:t>
            </a:r>
            <a:r>
              <a:rPr lang="ru-RU" sz="1800" i="1" dirty="0">
                <a:solidFill>
                  <a:srgbClr val="0000FF"/>
                </a:solidFill>
              </a:rPr>
              <a:t>(72%), </a:t>
            </a:r>
            <a:r>
              <a:rPr lang="ru-RU" sz="1800" dirty="0">
                <a:solidFill>
                  <a:srgbClr val="0000FF"/>
                </a:solidFill>
              </a:rPr>
              <a:t>СОШ №72 </a:t>
            </a:r>
            <a:r>
              <a:rPr lang="ru-RU" sz="1800" i="1" dirty="0">
                <a:solidFill>
                  <a:srgbClr val="0000FF"/>
                </a:solidFill>
              </a:rPr>
              <a:t>(88%),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</a:p>
          <a:p>
            <a:pPr algn="just"/>
            <a:r>
              <a:rPr lang="ru-RU" sz="1800" dirty="0">
                <a:solidFill>
                  <a:srgbClr val="0000FF"/>
                </a:solidFill>
              </a:rPr>
              <a:t>          ДОУ №6</a:t>
            </a:r>
            <a:r>
              <a:rPr lang="ru-RU" sz="1800" i="1" dirty="0">
                <a:solidFill>
                  <a:srgbClr val="0000FF"/>
                </a:solidFill>
              </a:rPr>
              <a:t> (83%),</a:t>
            </a:r>
            <a:r>
              <a:rPr lang="ru-RU" sz="1800" dirty="0">
                <a:solidFill>
                  <a:srgbClr val="0000FF"/>
                </a:solidFill>
              </a:rPr>
              <a:t> ДОУ №9</a:t>
            </a:r>
            <a:r>
              <a:rPr lang="ru-RU" sz="1800" i="1" dirty="0">
                <a:solidFill>
                  <a:srgbClr val="0000FF"/>
                </a:solidFill>
              </a:rPr>
              <a:t> (80%),</a:t>
            </a:r>
            <a:r>
              <a:rPr lang="ru-RU" sz="1800" dirty="0">
                <a:solidFill>
                  <a:srgbClr val="0000FF"/>
                </a:solidFill>
              </a:rPr>
              <a:t> ДОУ №21</a:t>
            </a:r>
            <a:r>
              <a:rPr lang="ru-RU" sz="1800" i="1" dirty="0">
                <a:solidFill>
                  <a:srgbClr val="0000FF"/>
                </a:solidFill>
              </a:rPr>
              <a:t> (88%), </a:t>
            </a:r>
            <a:r>
              <a:rPr lang="ru-RU" sz="1800" dirty="0">
                <a:solidFill>
                  <a:srgbClr val="0000FF"/>
                </a:solidFill>
              </a:rPr>
              <a:t>ДОУ</a:t>
            </a:r>
            <a:r>
              <a:rPr lang="ru-RU" sz="1800" i="1" dirty="0">
                <a:solidFill>
                  <a:srgbClr val="0000FF"/>
                </a:solidFill>
              </a:rPr>
              <a:t> </a:t>
            </a:r>
            <a:r>
              <a:rPr lang="ru-RU" sz="1800" dirty="0">
                <a:solidFill>
                  <a:srgbClr val="0000FF"/>
                </a:solidFill>
              </a:rPr>
              <a:t>№35</a:t>
            </a:r>
            <a:r>
              <a:rPr lang="ru-RU" sz="1800" i="1" dirty="0">
                <a:solidFill>
                  <a:srgbClr val="0000FF"/>
                </a:solidFill>
              </a:rPr>
              <a:t> (80%), </a:t>
            </a:r>
            <a:r>
              <a:rPr lang="ru-RU" sz="1800" dirty="0">
                <a:solidFill>
                  <a:srgbClr val="0000FF"/>
                </a:solidFill>
              </a:rPr>
              <a:t>ДОУ</a:t>
            </a:r>
            <a:r>
              <a:rPr lang="ru-RU" sz="1800" i="1" dirty="0">
                <a:solidFill>
                  <a:srgbClr val="0000FF"/>
                </a:solidFill>
              </a:rPr>
              <a:t> </a:t>
            </a:r>
            <a:r>
              <a:rPr lang="ru-RU" sz="1800" dirty="0">
                <a:solidFill>
                  <a:srgbClr val="0000FF"/>
                </a:solidFill>
              </a:rPr>
              <a:t>№37</a:t>
            </a:r>
            <a:r>
              <a:rPr lang="ru-RU" sz="1800" i="1" dirty="0">
                <a:solidFill>
                  <a:srgbClr val="0000FF"/>
                </a:solidFill>
              </a:rPr>
              <a:t> (82%), </a:t>
            </a:r>
            <a:r>
              <a:rPr lang="ru-RU" sz="1800" dirty="0">
                <a:solidFill>
                  <a:srgbClr val="0000FF"/>
                </a:solidFill>
              </a:rPr>
              <a:t>ДОУ №40</a:t>
            </a:r>
            <a:r>
              <a:rPr lang="ru-RU" sz="1800" i="1" dirty="0">
                <a:solidFill>
                  <a:srgbClr val="0000FF"/>
                </a:solidFill>
              </a:rPr>
              <a:t> (77 %), </a:t>
            </a:r>
            <a:r>
              <a:rPr lang="ru-RU" sz="1800" dirty="0">
                <a:solidFill>
                  <a:srgbClr val="0000FF"/>
                </a:solidFill>
              </a:rPr>
              <a:t>ДОУ №64</a:t>
            </a:r>
            <a:r>
              <a:rPr lang="ru-RU" sz="1800" i="1" dirty="0">
                <a:solidFill>
                  <a:srgbClr val="0000FF"/>
                </a:solidFill>
              </a:rPr>
              <a:t> (82%),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i="1" dirty="0">
                <a:solidFill>
                  <a:srgbClr val="0000FF"/>
                </a:solidFill>
              </a:rPr>
              <a:t> </a:t>
            </a:r>
            <a:r>
              <a:rPr lang="ru-RU" sz="1800" dirty="0">
                <a:solidFill>
                  <a:srgbClr val="0000FF"/>
                </a:solidFill>
              </a:rPr>
              <a:t>ДОУ №77</a:t>
            </a:r>
            <a:r>
              <a:rPr lang="ru-RU" sz="1800" i="1" dirty="0">
                <a:solidFill>
                  <a:srgbClr val="0000FF"/>
                </a:solidFill>
              </a:rPr>
              <a:t> (80%),</a:t>
            </a:r>
            <a:r>
              <a:rPr lang="ru-RU" sz="1800" dirty="0">
                <a:solidFill>
                  <a:srgbClr val="0000FF"/>
                </a:solidFill>
              </a:rPr>
              <a:t> ДОУ №79</a:t>
            </a:r>
            <a:r>
              <a:rPr lang="ru-RU" sz="1800" i="1" dirty="0">
                <a:solidFill>
                  <a:srgbClr val="0000FF"/>
                </a:solidFill>
              </a:rPr>
              <a:t> (71%),</a:t>
            </a:r>
            <a:r>
              <a:rPr lang="ru-RU" sz="1800" dirty="0">
                <a:solidFill>
                  <a:srgbClr val="0000FF"/>
                </a:solidFill>
              </a:rPr>
              <a:t> ДОУ №91</a:t>
            </a:r>
            <a:r>
              <a:rPr lang="ru-RU" sz="1800" i="1" dirty="0">
                <a:solidFill>
                  <a:srgbClr val="0000FF"/>
                </a:solidFill>
              </a:rPr>
              <a:t> (71%),</a:t>
            </a:r>
            <a:r>
              <a:rPr lang="ru-RU" sz="1800" dirty="0">
                <a:solidFill>
                  <a:srgbClr val="0000FF"/>
                </a:solidFill>
              </a:rPr>
              <a:t> ДОУ №96</a:t>
            </a:r>
            <a:r>
              <a:rPr lang="ru-RU" sz="1800" i="1" dirty="0">
                <a:solidFill>
                  <a:srgbClr val="0000FF"/>
                </a:solidFill>
              </a:rPr>
              <a:t> (84%), </a:t>
            </a:r>
            <a:r>
              <a:rPr lang="ru-RU" sz="1800" dirty="0">
                <a:solidFill>
                  <a:srgbClr val="0000FF"/>
                </a:solidFill>
              </a:rPr>
              <a:t>ДОУ №107</a:t>
            </a:r>
            <a:r>
              <a:rPr lang="ru-RU" sz="1800" i="1" dirty="0">
                <a:solidFill>
                  <a:srgbClr val="0000FF"/>
                </a:solidFill>
              </a:rPr>
              <a:t> (73%), </a:t>
            </a:r>
            <a:r>
              <a:rPr lang="ru-RU" sz="1800" dirty="0">
                <a:solidFill>
                  <a:srgbClr val="0000FF"/>
                </a:solidFill>
              </a:rPr>
              <a:t>ДОУ №110</a:t>
            </a:r>
            <a:r>
              <a:rPr lang="ru-RU" sz="1800" i="1" dirty="0">
                <a:solidFill>
                  <a:srgbClr val="0000FF"/>
                </a:solidFill>
              </a:rPr>
              <a:t> (89%) </a:t>
            </a:r>
            <a:r>
              <a:rPr lang="ru-RU" sz="1800" dirty="0">
                <a:solidFill>
                  <a:srgbClr val="0000FF"/>
                </a:solidFill>
              </a:rPr>
              <a:t>ДОУ №112</a:t>
            </a:r>
            <a:r>
              <a:rPr lang="ru-RU" sz="1800" i="1" dirty="0">
                <a:solidFill>
                  <a:srgbClr val="0000FF"/>
                </a:solidFill>
              </a:rPr>
              <a:t> (83%), </a:t>
            </a:r>
            <a:r>
              <a:rPr lang="ru-RU" sz="1800" dirty="0">
                <a:solidFill>
                  <a:srgbClr val="0000FF"/>
                </a:solidFill>
              </a:rPr>
              <a:t>ДОУ №113</a:t>
            </a:r>
            <a:r>
              <a:rPr lang="ru-RU" sz="1800" i="1" dirty="0">
                <a:solidFill>
                  <a:srgbClr val="0000FF"/>
                </a:solidFill>
              </a:rPr>
              <a:t> (71%), </a:t>
            </a:r>
            <a:r>
              <a:rPr lang="ru-RU" sz="1800" dirty="0">
                <a:solidFill>
                  <a:srgbClr val="0000FF"/>
                </a:solidFill>
              </a:rPr>
              <a:t>ДОУ №127</a:t>
            </a:r>
            <a:r>
              <a:rPr lang="ru-RU" sz="1800" i="1" dirty="0">
                <a:solidFill>
                  <a:srgbClr val="0000FF"/>
                </a:solidFill>
              </a:rPr>
              <a:t> (80%), </a:t>
            </a:r>
            <a:r>
              <a:rPr lang="ru-RU" sz="1800" dirty="0">
                <a:solidFill>
                  <a:srgbClr val="0000FF"/>
                </a:solidFill>
              </a:rPr>
              <a:t>ДОУ №134</a:t>
            </a:r>
            <a:r>
              <a:rPr lang="ru-RU" sz="1800" i="1" dirty="0">
                <a:solidFill>
                  <a:srgbClr val="0000FF"/>
                </a:solidFill>
              </a:rPr>
              <a:t> (86%),</a:t>
            </a:r>
            <a:r>
              <a:rPr lang="ru-RU" sz="1800" dirty="0">
                <a:solidFill>
                  <a:srgbClr val="0000FF"/>
                </a:solidFill>
              </a:rPr>
              <a:t> ДОУ №136</a:t>
            </a:r>
            <a:r>
              <a:rPr lang="ru-RU" sz="1800" i="1" dirty="0">
                <a:solidFill>
                  <a:srgbClr val="0000FF"/>
                </a:solidFill>
              </a:rPr>
              <a:t> (78%),</a:t>
            </a:r>
          </a:p>
          <a:p>
            <a:pPr algn="just"/>
            <a:r>
              <a:rPr lang="ru-RU" sz="1800" i="1" dirty="0">
                <a:solidFill>
                  <a:srgbClr val="0000FF"/>
                </a:solidFill>
              </a:rPr>
              <a:t>           </a:t>
            </a:r>
            <a:r>
              <a:rPr lang="ru-RU" sz="1800" dirty="0">
                <a:solidFill>
                  <a:srgbClr val="0000FF"/>
                </a:solidFill>
              </a:rPr>
              <a:t>ЦРТ «Сокол»</a:t>
            </a:r>
            <a:r>
              <a:rPr lang="ru-RU" sz="1800" i="1" dirty="0">
                <a:solidFill>
                  <a:srgbClr val="0000FF"/>
                </a:solidFill>
              </a:rPr>
              <a:t> (70%).</a:t>
            </a:r>
            <a:endParaRPr lang="ru-RU" sz="1800" dirty="0">
              <a:solidFill>
                <a:srgbClr val="0000FF"/>
              </a:solidFill>
            </a:endParaRPr>
          </a:p>
          <a:p>
            <a:pPr fontAlgn="t"/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0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"/>
            <a:ext cx="9143999" cy="685799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68660"/>
            <a:ext cx="6930769" cy="1305145"/>
          </a:xfrm>
          <a:noFill/>
        </p:spPr>
        <p:txBody>
          <a:bodyPr>
            <a:normAutofit fontScale="90000"/>
          </a:bodyPr>
          <a:lstStyle/>
          <a:p>
            <a:pPr marL="182880" algn="ctr"/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6536" y="1718810"/>
            <a:ext cx="8452664" cy="362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just" fontAlgn="t"/>
            <a:endParaRPr lang="ru-RU" sz="2800" u="sng" dirty="0" smtClean="0">
              <a:solidFill>
                <a:srgbClr val="0000FF"/>
              </a:solidFill>
            </a:endParaRPr>
          </a:p>
          <a:p>
            <a:pPr algn="just" fontAlgn="t"/>
            <a:r>
              <a:rPr lang="ru-RU" sz="2800" dirty="0">
                <a:solidFill>
                  <a:srgbClr val="0000FF"/>
                </a:solidFill>
              </a:rPr>
              <a:t>гимназия №1 (</a:t>
            </a:r>
            <a:r>
              <a:rPr lang="ru-RU" sz="2800" i="1" dirty="0">
                <a:solidFill>
                  <a:srgbClr val="0000FF"/>
                </a:solidFill>
              </a:rPr>
              <a:t>+ 20 %), </a:t>
            </a:r>
            <a:endParaRPr lang="ru-RU" sz="2800" i="1" dirty="0" smtClean="0">
              <a:solidFill>
                <a:srgbClr val="0000FF"/>
              </a:solidFill>
            </a:endParaRPr>
          </a:p>
          <a:p>
            <a:pPr algn="just" fontAlgn="t"/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dirty="0">
                <a:solidFill>
                  <a:srgbClr val="0000FF"/>
                </a:solidFill>
              </a:rPr>
              <a:t>СОШ №23 </a:t>
            </a:r>
            <a:r>
              <a:rPr lang="ru-RU" sz="2800" i="1" dirty="0">
                <a:solidFill>
                  <a:srgbClr val="0000FF"/>
                </a:solidFill>
              </a:rPr>
              <a:t>(+ 33 %), </a:t>
            </a:r>
            <a:endParaRPr lang="ru-RU" sz="2800" i="1" dirty="0" smtClean="0">
              <a:solidFill>
                <a:srgbClr val="0000FF"/>
              </a:solidFill>
            </a:endParaRPr>
          </a:p>
          <a:p>
            <a:pPr algn="just" fontAlgn="t"/>
            <a:r>
              <a:rPr lang="ru-RU" sz="2800" dirty="0" smtClean="0">
                <a:solidFill>
                  <a:srgbClr val="0000FF"/>
                </a:solidFill>
              </a:rPr>
              <a:t>СШ </a:t>
            </a:r>
            <a:r>
              <a:rPr lang="ru-RU" sz="2800" dirty="0">
                <a:solidFill>
                  <a:srgbClr val="0000FF"/>
                </a:solidFill>
              </a:rPr>
              <a:t>№34 </a:t>
            </a:r>
            <a:r>
              <a:rPr lang="ru-RU" sz="2800" i="1" dirty="0">
                <a:solidFill>
                  <a:srgbClr val="0000FF"/>
                </a:solidFill>
              </a:rPr>
              <a:t>(+ 17 </a:t>
            </a:r>
            <a:r>
              <a:rPr lang="ru-RU" sz="2800" i="1" dirty="0" smtClean="0">
                <a:solidFill>
                  <a:srgbClr val="0000FF"/>
                </a:solidFill>
              </a:rPr>
              <a:t>%),</a:t>
            </a:r>
          </a:p>
          <a:p>
            <a:pPr algn="just" fontAlgn="t"/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dirty="0">
                <a:solidFill>
                  <a:srgbClr val="0000FF"/>
                </a:solidFill>
              </a:rPr>
              <a:t>СОШ №46 </a:t>
            </a:r>
            <a:r>
              <a:rPr lang="ru-RU" sz="2800" i="1" dirty="0">
                <a:solidFill>
                  <a:srgbClr val="0000FF"/>
                </a:solidFill>
              </a:rPr>
              <a:t>(+ 35 %),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endParaRPr lang="ru-RU" sz="2800" dirty="0" smtClean="0">
              <a:solidFill>
                <a:srgbClr val="0000FF"/>
              </a:solidFill>
            </a:endParaRPr>
          </a:p>
          <a:p>
            <a:pPr algn="just" fontAlgn="t"/>
            <a:r>
              <a:rPr lang="ru-RU" sz="2800" dirty="0" smtClean="0">
                <a:solidFill>
                  <a:srgbClr val="0000FF"/>
                </a:solidFill>
              </a:rPr>
              <a:t>СОШ </a:t>
            </a:r>
            <a:r>
              <a:rPr lang="ru-RU" sz="2800" dirty="0">
                <a:solidFill>
                  <a:srgbClr val="0000FF"/>
                </a:solidFill>
              </a:rPr>
              <a:t>№72 </a:t>
            </a:r>
            <a:r>
              <a:rPr lang="ru-RU" sz="2800" i="1" dirty="0">
                <a:solidFill>
                  <a:srgbClr val="0000FF"/>
                </a:solidFill>
              </a:rPr>
              <a:t>(+ 32 </a:t>
            </a:r>
            <a:r>
              <a:rPr lang="ru-RU" sz="2800" i="1" dirty="0" smtClean="0">
                <a:solidFill>
                  <a:srgbClr val="0000FF"/>
                </a:solidFill>
              </a:rPr>
              <a:t>%).</a:t>
            </a:r>
            <a:endParaRPr lang="ru-RU" sz="2800" dirty="0">
              <a:solidFill>
                <a:srgbClr val="0000FF"/>
              </a:solidFill>
            </a:endParaRPr>
          </a:p>
          <a:p>
            <a:pPr algn="just" fontAlgn="t"/>
            <a:endParaRPr lang="ru-RU" sz="2800" u="sng" dirty="0">
              <a:solidFill>
                <a:srgbClr val="0000FF"/>
              </a:solidFill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gray">
          <a:xfrm rot="16200000" flipV="1">
            <a:off x="6691119" y="3762445"/>
            <a:ext cx="1989122" cy="466725"/>
          </a:xfrm>
          <a:prstGeom prst="cube">
            <a:avLst>
              <a:gd name="adj" fmla="val 23792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vert270"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35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ltGray">
          <a:xfrm rot="16200000" flipV="1">
            <a:off x="6117408" y="3908814"/>
            <a:ext cx="1696385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DACE6">
                  <a:gamma/>
                  <a:shade val="75686"/>
                  <a:invGamma/>
                </a:srgbClr>
              </a:gs>
              <a:gs pos="100000">
                <a:srgbClr val="BDACE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270"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33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ltGray">
          <a:xfrm rot="16200000" flipV="1">
            <a:off x="5559599" y="4013264"/>
            <a:ext cx="1487485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0CD74">
                  <a:gamma/>
                  <a:shade val="75686"/>
                  <a:invGamma/>
                </a:srgbClr>
              </a:gs>
              <a:gs pos="100000">
                <a:srgbClr val="F0CD7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270"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32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ltGray">
          <a:xfrm rot="16200000" flipV="1">
            <a:off x="4785784" y="4324049"/>
            <a:ext cx="865920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ECAE8C">
                  <a:gamma/>
                  <a:shade val="75686"/>
                  <a:invGamma/>
                </a:srgbClr>
              </a:gs>
              <a:gs pos="100000">
                <a:srgbClr val="ECAE8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270"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17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ltGray">
          <a:xfrm rot="16200000" flipV="1">
            <a:off x="5217308" y="4223850"/>
            <a:ext cx="1066317" cy="466725"/>
          </a:xfrm>
          <a:prstGeom prst="cube">
            <a:avLst>
              <a:gd name="adj" fmla="val 23792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vert270"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gray">
          <a:xfrm rot="10800000">
            <a:off x="4985382" y="1875711"/>
            <a:ext cx="2408237" cy="2251075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61609" y="143635"/>
            <a:ext cx="70657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Увеличение членской базы ППО в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2023 году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851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5" y="-531440"/>
            <a:ext cx="9143999" cy="729615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-349250"/>
            <a:ext cx="6765875" cy="1528000"/>
          </a:xfrm>
          <a:noFill/>
        </p:spPr>
        <p:txBody>
          <a:bodyPr/>
          <a:lstStyle/>
          <a:p>
            <a:pPr marL="182880" indent="0" eaLnBrk="1" hangingPunct="1">
              <a:buNone/>
            </a:pPr>
            <a:r>
              <a:rPr lang="ru-RU" sz="2800" b="1" dirty="0" smtClean="0">
                <a:solidFill>
                  <a:srgbClr val="3333FF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3333FF"/>
                </a:solidFill>
                <a:latin typeface="+mn-lt"/>
              </a:rPr>
            </a:br>
            <a:endParaRPr lang="ru-RU" sz="2800" b="1" dirty="0" smtClean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2988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7" name="Oval 31"/>
          <p:cNvSpPr>
            <a:spLocks noChangeAspect="1" noChangeArrowheads="1"/>
          </p:cNvSpPr>
          <p:nvPr/>
        </p:nvSpPr>
        <p:spPr bwMode="auto">
          <a:xfrm>
            <a:off x="260350" y="458869"/>
            <a:ext cx="3546565" cy="3285166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lvl="0">
              <a:spcAft>
                <a:spcPct val="35000"/>
              </a:spcAft>
            </a:pPr>
            <a:endParaRPr lang="ru-RU" sz="1100" b="1" i="1" u="sng" dirty="0" smtClean="0">
              <a:solidFill>
                <a:schemeClr val="bg1"/>
              </a:solidFill>
            </a:endParaRPr>
          </a:p>
          <a:p>
            <a:pPr lvl="0">
              <a:spcAft>
                <a:spcPct val="35000"/>
              </a:spcAft>
            </a:pPr>
            <a:r>
              <a:rPr lang="ru-RU" sz="2400" b="1" i="1" dirty="0" smtClean="0">
                <a:solidFill>
                  <a:schemeClr val="tx1"/>
                </a:solidFill>
              </a:rPr>
              <a:t>18 ППО  </a:t>
            </a:r>
          </a:p>
          <a:p>
            <a:pPr lvl="0">
              <a:spcAft>
                <a:spcPct val="35000"/>
              </a:spcAft>
            </a:pPr>
            <a:r>
              <a:rPr lang="ru-RU" sz="2400" b="1" i="1" dirty="0">
                <a:solidFill>
                  <a:schemeClr val="tx1"/>
                </a:solidFill>
              </a:rPr>
              <a:t>в</a:t>
            </a:r>
            <a:r>
              <a:rPr lang="ru-RU" sz="2400" b="1" i="1" dirty="0" smtClean="0">
                <a:solidFill>
                  <a:schemeClr val="tx1"/>
                </a:solidFill>
              </a:rPr>
              <a:t>  общеобразовательных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школах</a:t>
            </a:r>
            <a:endParaRPr lang="ru-RU" sz="2400" b="1" i="1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ru-RU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1630" y="-126395"/>
            <a:ext cx="6795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Профсоюзный </a:t>
            </a:r>
            <a:r>
              <a:rPr lang="ru-RU" sz="3200" b="1" dirty="0" smtClean="0">
                <a:solidFill>
                  <a:srgbClr val="FF0000"/>
                </a:solidFill>
              </a:rPr>
              <a:t>охват </a:t>
            </a:r>
            <a:r>
              <a:rPr lang="ru-RU" sz="3200" b="1" dirty="0">
                <a:solidFill>
                  <a:srgbClr val="FF0000"/>
                </a:solidFill>
              </a:rPr>
              <a:t>менее 50%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9" name="Oval 31"/>
          <p:cNvSpPr>
            <a:spLocks noChangeAspect="1" noChangeArrowheads="1"/>
          </p:cNvSpPr>
          <p:nvPr/>
        </p:nvSpPr>
        <p:spPr bwMode="auto">
          <a:xfrm>
            <a:off x="4887035" y="458870"/>
            <a:ext cx="3600400" cy="3105146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lvl="0">
              <a:spcAft>
                <a:spcPct val="35000"/>
              </a:spcAft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 lvl="0">
              <a:spcAft>
                <a:spcPct val="35000"/>
              </a:spcAft>
            </a:pPr>
            <a:r>
              <a:rPr lang="ru-RU" sz="2400" b="1" i="1" dirty="0" smtClean="0">
                <a:solidFill>
                  <a:schemeClr val="tx1"/>
                </a:solidFill>
              </a:rPr>
              <a:t>8 ППО</a:t>
            </a:r>
            <a:endParaRPr lang="ru-RU" sz="2400" b="1" i="1" dirty="0">
              <a:solidFill>
                <a:schemeClr val="tx1"/>
              </a:solidFill>
            </a:endParaRPr>
          </a:p>
          <a:p>
            <a:pPr lvl="0">
              <a:spcAft>
                <a:spcPct val="35000"/>
              </a:spcAft>
            </a:pPr>
            <a:r>
              <a:rPr lang="ru-RU" sz="2400" b="1" i="1" dirty="0" smtClean="0">
                <a:solidFill>
                  <a:schemeClr val="tx1"/>
                </a:solidFill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pPr lvl="0">
              <a:spcAft>
                <a:spcPct val="35000"/>
              </a:spcAft>
            </a:pPr>
            <a:r>
              <a:rPr lang="ru-RU" sz="2400" b="1" i="1" dirty="0" smtClean="0">
                <a:solidFill>
                  <a:schemeClr val="tx1"/>
                </a:solidFill>
              </a:rPr>
              <a:t>дошкольных  </a:t>
            </a:r>
            <a:r>
              <a:rPr lang="ru-RU" sz="2400" b="1" i="1" dirty="0">
                <a:solidFill>
                  <a:schemeClr val="tx1"/>
                </a:solidFill>
              </a:rPr>
              <a:t>образовательных  </a:t>
            </a:r>
            <a:r>
              <a:rPr lang="ru-RU" sz="2400" b="1" i="1" dirty="0" smtClean="0">
                <a:solidFill>
                  <a:schemeClr val="tx1"/>
                </a:solidFill>
              </a:rPr>
              <a:t>учреждениях</a:t>
            </a:r>
            <a:endParaRPr lang="ru-RU" sz="2400" b="1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sz="2400" b="1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ru-RU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Oval 31"/>
          <p:cNvSpPr>
            <a:spLocks noChangeAspect="1" noChangeArrowheads="1"/>
          </p:cNvSpPr>
          <p:nvPr/>
        </p:nvSpPr>
        <p:spPr bwMode="auto">
          <a:xfrm>
            <a:off x="2636785" y="3264233"/>
            <a:ext cx="4050450" cy="3270112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lvl="0">
              <a:spcAft>
                <a:spcPct val="35000"/>
              </a:spcAft>
            </a:pPr>
            <a:r>
              <a:rPr lang="ru-RU" sz="1100" i="1" dirty="0" smtClean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2  ППО</a:t>
            </a:r>
          </a:p>
          <a:p>
            <a:pPr lvl="0">
              <a:spcBef>
                <a:spcPct val="0"/>
              </a:spcBef>
            </a:pPr>
            <a:r>
              <a:rPr lang="ru-RU" sz="2400" b="1" i="1" dirty="0" smtClean="0">
                <a:solidFill>
                  <a:schemeClr val="tx1"/>
                </a:solidFill>
              </a:rPr>
              <a:t> в </a:t>
            </a:r>
          </a:p>
          <a:p>
            <a:pPr lvl="0">
              <a:spcBef>
                <a:spcPct val="0"/>
              </a:spcBef>
            </a:pPr>
            <a:r>
              <a:rPr lang="ru-RU" sz="2400" b="1" i="1" dirty="0" smtClean="0">
                <a:solidFill>
                  <a:schemeClr val="tx1"/>
                </a:solidFill>
              </a:rPr>
              <a:t>учреждениях дополнительного образования</a:t>
            </a:r>
          </a:p>
          <a:p>
            <a:pPr lvl="0">
              <a:spcBef>
                <a:spcPct val="0"/>
              </a:spcBef>
            </a:pPr>
            <a:endParaRPr lang="ru-RU" sz="2400" b="1" i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ru-RU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0" y="5815"/>
            <a:ext cx="9123100" cy="6861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6955" y="3028951"/>
            <a:ext cx="4770529" cy="206523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6655" y="53625"/>
            <a:ext cx="5715635" cy="1440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565" y="188641"/>
            <a:ext cx="679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СОЦИАЛЬНОЕ ПАРТНЕРСТВО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2" y="2068461"/>
            <a:ext cx="2997883" cy="415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168860"/>
            <a:ext cx="3285365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bezimeni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7265" y="-223369"/>
            <a:ext cx="2545124" cy="16271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76845" y="3275112"/>
            <a:ext cx="2475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27 декабря 2021 г.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6565" y="711861"/>
            <a:ext cx="70657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CC"/>
                </a:solidFill>
              </a:rPr>
              <a:t>«</a:t>
            </a:r>
            <a:r>
              <a:rPr lang="ru-RU" sz="1000" b="1" dirty="0">
                <a:solidFill>
                  <a:srgbClr val="3333CC"/>
                </a:solidFill>
              </a:rPr>
              <a:t>У ПРОФСОЮЗОВ ОСОБАЯ РОЛЬ… ТАМ, ГДЕ ПРОФСОЮЗНЫЕ ОРГАНИЗАЦИИ </a:t>
            </a:r>
            <a:r>
              <a:rPr lang="ru-RU" sz="1000" b="1" dirty="0" smtClean="0">
                <a:solidFill>
                  <a:srgbClr val="3333CC"/>
                </a:solidFill>
              </a:rPr>
              <a:t>ДЕЙСТВУЮТ АКТИВНО </a:t>
            </a:r>
            <a:r>
              <a:rPr lang="ru-RU" sz="1000" b="1" dirty="0">
                <a:solidFill>
                  <a:srgbClr val="3333CC"/>
                </a:solidFill>
              </a:rPr>
              <a:t>И ВМЕСТЕ С ТЕМ ОТВЕТСТВЕННО, СОДЕРЖАТЕЛЬНО, СОЗДАЮТСЯ </a:t>
            </a:r>
            <a:r>
              <a:rPr lang="ru-RU" sz="1000" b="1" dirty="0" smtClean="0">
                <a:solidFill>
                  <a:srgbClr val="3333CC"/>
                </a:solidFill>
              </a:rPr>
              <a:t>ЭФФЕКТИВНЫЕ СИСТЕМЫ </a:t>
            </a:r>
            <a:r>
              <a:rPr lang="ru-RU" sz="1000" b="1" dirty="0">
                <a:solidFill>
                  <a:srgbClr val="3333CC"/>
                </a:solidFill>
              </a:rPr>
              <a:t>КОММУНИКАЦИЙ МЕЖДУ ТРУДОВЫМИ КОЛЛЕКТИВАМИ И </a:t>
            </a:r>
            <a:r>
              <a:rPr lang="ru-RU" sz="1000" b="1" dirty="0" smtClean="0">
                <a:solidFill>
                  <a:srgbClr val="3333CC"/>
                </a:solidFill>
              </a:rPr>
              <a:t>РАБОТОДАТЕЛЯМИ, РЕЗУЛЬТАТИВНО </a:t>
            </a:r>
            <a:r>
              <a:rPr lang="ru-RU" sz="1000" b="1" dirty="0">
                <a:solidFill>
                  <a:srgbClr val="3333CC"/>
                </a:solidFill>
              </a:rPr>
              <a:t>РЕШАЮТСЯ ВОПРОСЫ, СВЯЗАННЫЕ С ПОВЫШЕНИЕМ </a:t>
            </a:r>
            <a:r>
              <a:rPr lang="ru-RU" sz="1000" b="1" dirty="0" smtClean="0">
                <a:solidFill>
                  <a:srgbClr val="3333CC"/>
                </a:solidFill>
              </a:rPr>
              <a:t>ЗАРАБОТНОЙ ПЛАТЫ</a:t>
            </a:r>
            <a:r>
              <a:rPr lang="ru-RU" sz="1000" b="1" dirty="0">
                <a:solidFill>
                  <a:srgbClr val="3333CC"/>
                </a:solidFill>
              </a:rPr>
              <a:t>, УЛУЧШЕНИЕМ УСЛОВИЙ ТРУДА, ОТДЫХА</a:t>
            </a:r>
            <a:r>
              <a:rPr lang="ru-RU" sz="1000" b="1" dirty="0" smtClean="0">
                <a:solidFill>
                  <a:srgbClr val="3333CC"/>
                </a:solidFill>
              </a:rPr>
              <a:t>»                                                                                          Из </a:t>
            </a:r>
            <a:r>
              <a:rPr lang="ru-RU" sz="1000" b="1" dirty="0">
                <a:solidFill>
                  <a:srgbClr val="3333CC"/>
                </a:solidFill>
              </a:rPr>
              <a:t>речи президента России В.В. </a:t>
            </a:r>
            <a:r>
              <a:rPr lang="ru-RU" sz="1000" b="1" dirty="0" smtClean="0">
                <a:solidFill>
                  <a:srgbClr val="3333CC"/>
                </a:solidFill>
              </a:rPr>
              <a:t>Путина</a:t>
            </a:r>
          </a:p>
          <a:p>
            <a:r>
              <a:rPr lang="ru-RU" sz="1000" b="1" dirty="0" smtClean="0">
                <a:solidFill>
                  <a:srgbClr val="3333CC"/>
                </a:solidFill>
              </a:rPr>
              <a:t>                                                                                        на Х съезде Федерации независимых профсоюзов России,</a:t>
            </a:r>
          </a:p>
          <a:p>
            <a:r>
              <a:rPr lang="ru-RU" sz="1000" b="1" dirty="0" smtClean="0">
                <a:solidFill>
                  <a:srgbClr val="3333CC"/>
                </a:solidFill>
              </a:rPr>
              <a:t>                                                                                                                                                       Москва</a:t>
            </a:r>
            <a:r>
              <a:rPr lang="ru-RU" sz="1000" b="1" dirty="0">
                <a:solidFill>
                  <a:srgbClr val="3333CC"/>
                </a:solidFill>
              </a:rPr>
              <a:t>, 22 мая 2019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"/>
            <a:ext cx="9123100" cy="6861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4443" y="2438890"/>
            <a:ext cx="4883042" cy="33753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3333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</a:t>
            </a:r>
            <a:endParaRPr lang="ru-RU" sz="35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Лучшие </a:t>
            </a:r>
            <a:r>
              <a:rPr lang="ru-RU" sz="15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социальные партнёры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2023 года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Некрасова  М.А, заведующий детского </a:t>
            </a:r>
            <a:r>
              <a:rPr lang="ru-RU" sz="1500" b="1" dirty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сада № </a:t>
            </a:r>
            <a:r>
              <a:rPr lang="ru-RU" sz="1600" b="1" dirty="0" smtClean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 </a:t>
            </a:r>
            <a:r>
              <a:rPr lang="ru-RU" sz="1500" b="1" dirty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</a:t>
            </a:r>
            <a:r>
              <a:rPr lang="ru-RU" sz="1500" b="1" dirty="0" smtClean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Липецка;</a:t>
            </a:r>
          </a:p>
          <a:p>
            <a:pPr algn="ctr">
              <a:buNone/>
            </a:pPr>
            <a:endParaRPr lang="ru-RU" sz="1600" b="1" dirty="0">
              <a:solidFill>
                <a:srgbClr val="3333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ru-RU" sz="1600" b="1" dirty="0">
              <a:solidFill>
                <a:srgbClr val="3333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ru-RU" sz="2900" dirty="0">
              <a:latin typeface="Century Gothic" panose="020B0502020202020204" pitchFamily="34" charset="0"/>
            </a:endParaRPr>
          </a:p>
          <a:p>
            <a:pPr algn="ctr" eaLnBrk="1" hangingPunct="1">
              <a:buNone/>
            </a:pPr>
            <a:r>
              <a:rPr lang="ru-RU" altLang="ru-RU" sz="2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 </a:t>
            </a: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6655" y="53625"/>
            <a:ext cx="5715635" cy="1440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565" y="188641"/>
            <a:ext cx="679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СОЦИАЛЬНОЕ ПАРТНЕРСТВО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7265" y="-223369"/>
            <a:ext cx="2545124" cy="1627143"/>
          </a:xfrm>
          <a:prstGeom prst="rect">
            <a:avLst/>
          </a:prstGeom>
        </p:spPr>
      </p:pic>
      <p:sp>
        <p:nvSpPr>
          <p:cNvPr id="5" name="AutoShape 2" descr="PHOTO-2023-03-23-15-32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PHOTO-2023-03-23-15-32-4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14482" y="908720"/>
            <a:ext cx="3982944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lnSpc>
                <a:spcPts val="1400"/>
              </a:lnSpc>
            </a:pP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Участие в областном конкурсе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«Коллективный договор, эффективность производства – основа защиты социально-трудовых прав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граждан» </a:t>
            </a:r>
          </a:p>
          <a:p>
            <a:pPr marL="4763" indent="-4763">
              <a:lnSpc>
                <a:spcPts val="1400"/>
              </a:lnSpc>
            </a:pPr>
            <a:r>
              <a:rPr lang="ru-RU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Детский сад № 110 города Липецка</a:t>
            </a:r>
          </a:p>
          <a:p>
            <a:pPr marL="4763" indent="-4763">
              <a:lnSpc>
                <a:spcPts val="1400"/>
              </a:lnSpc>
            </a:pPr>
            <a:r>
              <a:rPr lang="ru-RU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- 2 место</a:t>
            </a:r>
          </a:p>
          <a:p>
            <a:pPr marL="4763" indent="-4763">
              <a:lnSpc>
                <a:spcPts val="1400"/>
              </a:lnSpc>
            </a:pP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Детский сад № </a:t>
            </a: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14 </a:t>
            </a: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города </a:t>
            </a: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Липецка –3 место</a:t>
            </a:r>
          </a:p>
          <a:p>
            <a:pPr marL="4763" indent="-4763">
              <a:lnSpc>
                <a:spcPts val="1400"/>
              </a:lnSpc>
            </a:pPr>
            <a:endParaRPr lang="ru-RU" b="1" dirty="0">
              <a:solidFill>
                <a:srgbClr val="3333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2450" y="1628800"/>
            <a:ext cx="3814976" cy="200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lnSpc>
                <a:spcPts val="1400"/>
              </a:lnSpc>
            </a:pPr>
            <a:endParaRPr lang="ru-RU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763" indent="-4763">
              <a:lnSpc>
                <a:spcPts val="1400"/>
              </a:lnSpc>
            </a:pP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763" indent="-4763">
              <a:lnSpc>
                <a:spcPts val="1400"/>
              </a:lnSpc>
            </a:pPr>
            <a:endParaRPr lang="ru-RU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763" indent="-4763">
              <a:lnSpc>
                <a:spcPts val="1400"/>
              </a:lnSpc>
            </a:pP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763" indent="-4763">
              <a:lnSpc>
                <a:spcPts val="1400"/>
              </a:lnSpc>
            </a:pPr>
            <a:r>
              <a:rPr lang="ru-RU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Детский сад № 135 города Липецка</a:t>
            </a:r>
          </a:p>
          <a:p>
            <a:pPr marL="4763" indent="-4763">
              <a:lnSpc>
                <a:spcPts val="1400"/>
              </a:lnSpc>
            </a:pPr>
            <a:r>
              <a:rPr lang="ru-RU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Экологический центр «</a:t>
            </a:r>
            <a:r>
              <a:rPr lang="ru-RU" b="1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Экосфера</a:t>
            </a:r>
            <a:r>
              <a:rPr lang="ru-RU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»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763" indent="-4763">
              <a:lnSpc>
                <a:spcPts val="1400"/>
              </a:lnSpc>
            </a:pP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Областной знак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«Территория социального партнерства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»</a:t>
            </a:r>
          </a:p>
          <a:p>
            <a:pPr marL="4763" indent="-4763">
              <a:lnSpc>
                <a:spcPts val="1400"/>
              </a:lnSpc>
            </a:pP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Детский </a:t>
            </a: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сад № </a:t>
            </a: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20  </a:t>
            </a: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города </a:t>
            </a: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Липецка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7975" y="3969060"/>
            <a:ext cx="574919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l">
              <a:lnSpc>
                <a:spcPts val="1400"/>
              </a:lnSpc>
            </a:pPr>
            <a:endParaRPr lang="ru-RU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763" indent="-4763" algn="l">
              <a:lnSpc>
                <a:spcPts val="1400"/>
              </a:lnSpc>
            </a:pP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Конкурсы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профессионального мастерства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6564" y="4104994"/>
            <a:ext cx="7875875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                                                   </a:t>
            </a:r>
          </a:p>
          <a:p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                                                               Емельянова Ирина Владимировна</a:t>
            </a:r>
          </a:p>
          <a:p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     заведующий </a:t>
            </a: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детского сада № </a:t>
            </a: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110</a:t>
            </a:r>
          </a:p>
          <a:p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Липецка;</a:t>
            </a:r>
          </a:p>
          <a:p>
            <a:endParaRPr lang="ru-RU" b="1" dirty="0" smtClean="0">
              <a:solidFill>
                <a:srgbClr val="3333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80" y="4104994"/>
            <a:ext cx="1364220" cy="275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12775" y="4414474"/>
            <a:ext cx="4184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«Учитель года» </a:t>
            </a:r>
          </a:p>
          <a:p>
            <a:pPr algn="l"/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«Воспитатель года»</a:t>
            </a:r>
          </a:p>
          <a:p>
            <a:pPr algn="l"/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«Лидер дополнительного образования»</a:t>
            </a:r>
          </a:p>
          <a:p>
            <a:pPr algn="l"/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«Дебют»</a:t>
            </a:r>
          </a:p>
          <a:p>
            <a:pPr algn="l"/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«Самый классный </a:t>
            </a:r>
            <a:r>
              <a:rPr lang="ru-RU" b="1" dirty="0" err="1">
                <a:solidFill>
                  <a:srgbClr val="3333FF"/>
                </a:solidFill>
                <a:latin typeface="Century Gothic" panose="020B0502020202020204" pitchFamily="34" charset="0"/>
              </a:rPr>
              <a:t>классный</a:t>
            </a:r>
            <a:r>
              <a:rPr lang="ru-RU" b="1" dirty="0">
                <a:solidFill>
                  <a:srgbClr val="3333FF"/>
                </a:solidFill>
                <a:latin typeface="Century Gothic" panose="020B0502020202020204" pitchFamily="34" charset="0"/>
              </a:rPr>
              <a:t>»</a:t>
            </a:r>
          </a:p>
          <a:p>
            <a:pPr algn="l"/>
            <a:r>
              <a:rPr lang="ru-RU" b="1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Муниципальный конкурс педагогов начального и общего образования  </a:t>
            </a:r>
            <a:endParaRPr lang="ru-RU" b="1" dirty="0">
              <a:solidFill>
                <a:srgbClr val="3333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51250"/>
            <a:ext cx="4101391" cy="298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86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2748"/>
            <a:ext cx="9252520" cy="6881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999" y="3028951"/>
            <a:ext cx="2554791" cy="206523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56765" y="233645"/>
            <a:ext cx="63007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</a:t>
            </a:r>
            <a:r>
              <a:rPr lang="ru-RU" sz="2000" b="1" dirty="0" smtClean="0">
                <a:solidFill>
                  <a:srgbClr val="FF0000"/>
                </a:solidFill>
              </a:rPr>
              <a:t> Организационное </a:t>
            </a:r>
            <a:r>
              <a:rPr lang="ru-RU" sz="2000" b="1" dirty="0" smtClean="0">
                <a:solidFill>
                  <a:srgbClr val="FF0000"/>
                </a:solidFill>
              </a:rPr>
              <a:t>укрепление Профсоюза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626895" y="941531"/>
            <a:ext cx="4950550" cy="462244"/>
          </a:xfrm>
          <a:prstGeom prst="roundRect">
            <a:avLst/>
          </a:prstGeom>
          <a:solidFill>
            <a:srgbClr val="99CCFF"/>
          </a:solidFill>
          <a:ln w="1905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rgbClr val="808000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1849" y="836317"/>
            <a:ext cx="5355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Проведено </a:t>
            </a:r>
            <a:r>
              <a:rPr lang="ru-RU" sz="2000" b="1" dirty="0" smtClean="0">
                <a:solidFill>
                  <a:schemeClr val="bg1"/>
                </a:solidFill>
              </a:rPr>
              <a:t>в отчетном периоде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1860" y="1538787"/>
            <a:ext cx="583214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2000" dirty="0" smtClean="0">
                <a:solidFill>
                  <a:srgbClr val="3333FF"/>
                </a:solidFill>
              </a:rPr>
              <a:t>11 заседаний Президиума;</a:t>
            </a:r>
          </a:p>
          <a:p>
            <a:pPr marL="285750" indent="-285750" algn="l">
              <a:buFontTx/>
              <a:buChar char="-"/>
            </a:pPr>
            <a:r>
              <a:rPr lang="ru-RU" sz="2000" dirty="0" smtClean="0">
                <a:solidFill>
                  <a:srgbClr val="3333FF"/>
                </a:solidFill>
              </a:rPr>
              <a:t>2 заседания городского Комитета;</a:t>
            </a:r>
          </a:p>
          <a:p>
            <a:pPr marL="285750" indent="-285750" algn="l">
              <a:buFontTx/>
              <a:buChar char="-"/>
            </a:pPr>
            <a:r>
              <a:rPr lang="ru-RU" sz="2000" dirty="0">
                <a:solidFill>
                  <a:srgbClr val="3333FF"/>
                </a:solidFill>
              </a:rPr>
              <a:t> </a:t>
            </a:r>
            <a:r>
              <a:rPr lang="ru-RU" sz="2000" dirty="0" smtClean="0">
                <a:solidFill>
                  <a:srgbClr val="3333FF"/>
                </a:solidFill>
              </a:rPr>
              <a:t>семинар «Правовая азбука профсоюзного лидера»;</a:t>
            </a:r>
          </a:p>
          <a:p>
            <a:pPr marL="285750" indent="-285750" algn="l">
              <a:buFontTx/>
              <a:buChar char="-"/>
            </a:pPr>
            <a:r>
              <a:rPr lang="ru-RU" sz="2000" dirty="0" smtClean="0">
                <a:solidFill>
                  <a:srgbClr val="3333FF"/>
                </a:solidFill>
              </a:rPr>
              <a:t>Городской профсоюзный конкурс «Лучшая </a:t>
            </a:r>
            <a:r>
              <a:rPr lang="ru-RU" sz="2000" dirty="0" err="1" smtClean="0">
                <a:solidFill>
                  <a:srgbClr val="3333FF"/>
                </a:solidFill>
              </a:rPr>
              <a:t>первичка</a:t>
            </a:r>
            <a:r>
              <a:rPr lang="ru-RU" sz="2000" dirty="0" smtClean="0">
                <a:solidFill>
                  <a:srgbClr val="3333FF"/>
                </a:solidFill>
              </a:rPr>
              <a:t> года»;</a:t>
            </a:r>
          </a:p>
          <a:p>
            <a:pPr marL="285750" indent="-285750" algn="l">
              <a:buFontTx/>
              <a:buChar char="-"/>
            </a:pPr>
            <a:r>
              <a:rPr lang="ru-RU" sz="2000" dirty="0">
                <a:solidFill>
                  <a:srgbClr val="3333FF"/>
                </a:solidFill>
              </a:rPr>
              <a:t>3</a:t>
            </a:r>
            <a:r>
              <a:rPr lang="ru-RU" sz="2000" dirty="0" smtClean="0">
                <a:solidFill>
                  <a:srgbClr val="3333FF"/>
                </a:solidFill>
              </a:rPr>
              <a:t> выездные встречи с коллективами образовательных организаций;</a:t>
            </a:r>
          </a:p>
          <a:p>
            <a:pPr algn="just">
              <a:lnSpc>
                <a:spcPts val="1600"/>
              </a:lnSpc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 проведении конкурсов и поощрении победителей и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лауреатов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практике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первичной профсоюзной организации, об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охране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труда, 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социальной поддержке членов Профсоюза и их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семей, 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развитии информационной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организационно-уставной деятельности, 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социальном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партнерстве, о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правозащитной деятельности, проверки,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финансовой деятельности (отчётность, 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премирование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профактива</a:t>
            </a:r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награждении членов Профсоюза.</a:t>
            </a:r>
          </a:p>
          <a:p>
            <a:pPr marL="285750" indent="-285750" algn="l">
              <a:buFontTx/>
              <a:buChar char="-"/>
            </a:pPr>
            <a:endParaRPr lang="ru-RU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51117"/>
            <a:ext cx="3420380" cy="34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48"/>
            <a:ext cx="3420380" cy="344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108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999" y="3028951"/>
            <a:ext cx="8810485" cy="206523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" y="3818933"/>
            <a:ext cx="3285365" cy="3060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54" y="188640"/>
            <a:ext cx="3240361" cy="3015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54" y="3654025"/>
            <a:ext cx="3375376" cy="3150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251520" y="4208049"/>
            <a:ext cx="3015334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ДОУ № 110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победитель  городского и областного этапов конкурса  «Лучшая </a:t>
            </a:r>
            <a:r>
              <a:rPr lang="ru-RU" sz="1600" b="1" dirty="0" err="1" smtClean="0">
                <a:solidFill>
                  <a:schemeClr val="bg1"/>
                </a:solidFill>
              </a:rPr>
              <a:t>первичка</a:t>
            </a:r>
            <a:r>
              <a:rPr lang="ru-RU" sz="1600" b="1" dirty="0" smtClean="0">
                <a:solidFill>
                  <a:schemeClr val="bg1"/>
                </a:solidFill>
              </a:rPr>
              <a:t> года 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7084" y="4149080"/>
            <a:ext cx="27003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 МБУ ДО «Новолипецкий»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победитель  конкурса  ЦС Профсоюза «Профсоюзный репортер»</a:t>
            </a:r>
            <a:endParaRPr lang="ru-RU" sz="1600" b="1" dirty="0">
              <a:solidFill>
                <a:schemeClr val="bg1"/>
              </a:solidFill>
            </a:endParaRPr>
          </a:p>
          <a:p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02069" y="728699"/>
            <a:ext cx="2835315" cy="174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   ДОУ №38, ДОУ № 135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победители  областного конкурса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«Лучший публичный отчет» </a:t>
            </a:r>
          </a:p>
          <a:p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1656"/>
            <a:ext cx="3105344" cy="2958330"/>
          </a:xfrm>
          <a:prstGeom prst="rect">
            <a:avLst/>
          </a:prstGeom>
        </p:spPr>
      </p:pic>
      <p:pic>
        <p:nvPicPr>
          <p:cNvPr id="1029" name="Picture 5" descr="Мы ВКонтак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5" y="2208350"/>
            <a:ext cx="2205243" cy="21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70663" y="3275112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6545" y="638690"/>
            <a:ext cx="265529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 smtClean="0">
                <a:solidFill>
                  <a:schemeClr val="bg1"/>
                </a:solidFill>
              </a:rPr>
              <a:t>Ханеня</a:t>
            </a:r>
            <a:r>
              <a:rPr lang="ru-RU" sz="1800" b="1" dirty="0" smtClean="0">
                <a:solidFill>
                  <a:schemeClr val="bg1"/>
                </a:solidFill>
              </a:rPr>
              <a:t>  </a:t>
            </a:r>
            <a:r>
              <a:rPr lang="ru-RU" sz="1800" b="1" dirty="0">
                <a:solidFill>
                  <a:schemeClr val="bg1"/>
                </a:solidFill>
              </a:rPr>
              <a:t>Т</a:t>
            </a:r>
            <a:r>
              <a:rPr lang="ru-RU" sz="1800" b="1" dirty="0" smtClean="0">
                <a:solidFill>
                  <a:schemeClr val="bg1"/>
                </a:solidFill>
              </a:rPr>
              <a:t>.В. – </a:t>
            </a:r>
          </a:p>
          <a:p>
            <a:r>
              <a:rPr lang="ru-RU" sz="1500" b="1" dirty="0" smtClean="0">
                <a:solidFill>
                  <a:schemeClr val="bg1"/>
                </a:solidFill>
              </a:rPr>
              <a:t>руководитель ДТ «Левобережный» абсолютный победитель Всероссийского конкурса «Арктур» в номинации  «Руководитель»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75845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029" y="2375"/>
            <a:ext cx="9212943" cy="6855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6825" y="3113963"/>
            <a:ext cx="2520279" cy="1980221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4152" y="233645"/>
            <a:ext cx="681825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Награждение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90" y="1043735"/>
            <a:ext cx="3600400" cy="22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54" y="876569"/>
            <a:ext cx="2495035" cy="223739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941530"/>
            <a:ext cx="2655294" cy="217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4284095"/>
            <a:ext cx="2880321" cy="193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030381"/>
            <a:ext cx="2495035" cy="2237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1948" y="1255685"/>
            <a:ext cx="2205245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Почетная грамота ФПЛО – 7 чел.</a:t>
            </a:r>
          </a:p>
          <a:p>
            <a:r>
              <a:rPr lang="ru-RU" b="1" dirty="0">
                <a:solidFill>
                  <a:schemeClr val="bg1"/>
                </a:solidFill>
              </a:rPr>
              <a:t>Почетная </a:t>
            </a:r>
            <a:r>
              <a:rPr lang="ru-RU" b="1" dirty="0" smtClean="0">
                <a:solidFill>
                  <a:schemeClr val="bg1"/>
                </a:solidFill>
              </a:rPr>
              <a:t>грамота ЦС  Профсоюза  образования -1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1821" y="3293985"/>
            <a:ext cx="2495034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Почетная </a:t>
            </a:r>
            <a:r>
              <a:rPr lang="ru-RU" b="1" dirty="0" smtClean="0">
                <a:solidFill>
                  <a:schemeClr val="bg1"/>
                </a:solidFill>
              </a:rPr>
              <a:t>грамота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ЛОО </a:t>
            </a:r>
            <a:r>
              <a:rPr lang="ru-RU" b="1" dirty="0">
                <a:solidFill>
                  <a:schemeClr val="bg1"/>
                </a:solidFill>
              </a:rPr>
              <a:t>– 5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чел</a:t>
            </a:r>
            <a:r>
              <a:rPr lang="ru-RU" b="1" dirty="0" smtClean="0">
                <a:solidFill>
                  <a:schemeClr val="bg1"/>
                </a:solidFill>
              </a:rPr>
              <a:t>.,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Почетная </a:t>
            </a:r>
            <a:r>
              <a:rPr lang="ru-RU" b="1" dirty="0">
                <a:solidFill>
                  <a:schemeClr val="bg1"/>
                </a:solidFill>
              </a:rPr>
              <a:t>грамота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ЛГО </a:t>
            </a:r>
            <a:r>
              <a:rPr lang="ru-RU" b="1" dirty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31 </a:t>
            </a:r>
            <a:r>
              <a:rPr lang="ru-RU" b="1" dirty="0">
                <a:solidFill>
                  <a:schemeClr val="bg1"/>
                </a:solidFill>
              </a:rPr>
              <a:t>чел</a:t>
            </a:r>
            <a:r>
              <a:rPr lang="ru-RU" b="1" dirty="0" smtClean="0">
                <a:solidFill>
                  <a:schemeClr val="bg1"/>
                </a:solidFill>
              </a:rPr>
              <a:t>.,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Благодарность ЛГО-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9  чел.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4284095"/>
            <a:ext cx="3015335" cy="202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567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029" y="2375"/>
            <a:ext cx="9212943" cy="6855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6825" y="3113963"/>
            <a:ext cx="2745304" cy="193521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 smtClean="0"/>
          </a:p>
          <a:p>
            <a:pPr eaLnBrk="1" hangingPunct="1">
              <a:buFontTx/>
              <a:buNone/>
            </a:pPr>
            <a:endParaRPr lang="ru-RU" sz="2000" dirty="0" smtClean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1  место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515" y="233646"/>
            <a:ext cx="8937485" cy="16435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Участие в соревнованиях </a:t>
            </a:r>
            <a:r>
              <a:rPr lang="ru-RU" sz="2400" b="1" dirty="0">
                <a:solidFill>
                  <a:srgbClr val="FF0000"/>
                </a:solidFill>
              </a:rPr>
              <a:t>по  плаванию областной спартакиады педагогических работников общеобразовательных </a:t>
            </a:r>
            <a:r>
              <a:rPr lang="ru-RU" sz="2400" b="1" dirty="0" smtClean="0">
                <a:solidFill>
                  <a:srgbClr val="FF0000"/>
                </a:solidFill>
              </a:rPr>
              <a:t>организаций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1821" y="3293985"/>
            <a:ext cx="2495034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33829"/>
              </p:ext>
            </p:extLst>
          </p:nvPr>
        </p:nvGraphicFramePr>
        <p:xfrm>
          <a:off x="1254877" y="5049180"/>
          <a:ext cx="6840760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760"/>
              </a:tblGrid>
              <a:tr h="29222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Суханова Елена </a:t>
                      </a:r>
                      <a:r>
                        <a:rPr lang="ru-RU" sz="1600" dirty="0" smtClean="0">
                          <a:effectLst/>
                        </a:rPr>
                        <a:t>Анатольевна -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№ 69 г. Липецка</a:t>
                      </a:r>
                    </a:p>
                    <a:p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FF"/>
                    </a:solidFill>
                  </a:tcPr>
                </a:tc>
              </a:tr>
              <a:tr h="246561"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Чаукина</a:t>
                      </a:r>
                      <a:r>
                        <a:rPr lang="ru-RU" sz="1600" dirty="0">
                          <a:effectLst/>
                        </a:rPr>
                        <a:t> Полина </a:t>
                      </a:r>
                      <a:r>
                        <a:rPr lang="ru-RU" sz="1600" dirty="0" smtClean="0">
                          <a:effectLst/>
                        </a:rPr>
                        <a:t>Игоревна -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ДОУ № 15  г. Липецка</a:t>
                      </a:r>
                    </a:p>
                    <a:p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FF"/>
                    </a:solidFill>
                  </a:tcPr>
                </a:tc>
              </a:tr>
              <a:tr h="29222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Фролов Иван </a:t>
                      </a:r>
                      <a:r>
                        <a:rPr lang="ru-RU" sz="1600" dirty="0" smtClean="0">
                          <a:effectLst/>
                        </a:rPr>
                        <a:t>Владимирович -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 44 г. Липецка</a:t>
                      </a:r>
                    </a:p>
                    <a:p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FF"/>
                    </a:solidFill>
                  </a:tcPr>
                </a:tc>
              </a:tr>
              <a:tr h="2374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</a:rPr>
                        <a:t>Юрьев Андрей  Михайлович- 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№ 27 г. Липецка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54" y="1358770"/>
            <a:ext cx="2475275" cy="31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58771"/>
            <a:ext cx="2368605" cy="31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3" y="1358771"/>
            <a:ext cx="2479168" cy="30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3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828" y="22383"/>
            <a:ext cx="92028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059668"/>
            <a:ext cx="4572000" cy="30777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590" y="503675"/>
            <a:ext cx="220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AutoShape 4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7" y="3367445"/>
            <a:ext cx="2925325" cy="29253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3579590"/>
            <a:ext cx="2835315" cy="28353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312736"/>
            <a:ext cx="2636695" cy="26366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96624" y="811452"/>
            <a:ext cx="1710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143 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первичных </a:t>
            </a:r>
            <a:r>
              <a:rPr lang="ru-RU" sz="1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профсозных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организаций</a:t>
            </a:r>
            <a:endParaRPr lang="ru-RU" sz="1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70" y="465138"/>
            <a:ext cx="2835315" cy="28353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87135" y="1043735"/>
            <a:ext cx="163449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7 344 </a:t>
            </a:r>
          </a:p>
          <a:p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ленов Профсоюза </a:t>
            </a:r>
            <a:endParaRPr lang="ru-RU" sz="1800" dirty="0"/>
          </a:p>
        </p:txBody>
      </p:sp>
      <p:pic>
        <p:nvPicPr>
          <p:cNvPr id="2062" name="Picture 14" descr="Профсоюзная организация, ГБОУ Школа № 2129, Моск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71599"/>
            <a:ext cx="3015335" cy="28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96624" y="3834045"/>
            <a:ext cx="202788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70%</a:t>
            </a:r>
          </a:p>
          <a:p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хват профсоюзным </a:t>
            </a:r>
          </a:p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членством</a:t>
            </a:r>
            <a:endParaRPr lang="ru-RU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5292079" y="4059070"/>
            <a:ext cx="2129551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71,4%</a:t>
            </a:r>
          </a:p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профсоюзное членство</a:t>
            </a:r>
          </a:p>
          <a:p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среди молодежи до 35 лет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46145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487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4352" y="3028951"/>
            <a:ext cx="2497778" cy="206523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lvl="0" eaLnBrk="1" hangingPunct="1"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pic>
        <p:nvPicPr>
          <p:cNvPr id="5" name="Рисунок 4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50899" y="-482600"/>
            <a:ext cx="3397674" cy="2336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1264718"/>
            <a:ext cx="3060340" cy="2918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0" y="1415500"/>
            <a:ext cx="2970330" cy="2779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46" y="4059069"/>
            <a:ext cx="2880320" cy="2655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50" y="4059069"/>
            <a:ext cx="2902883" cy="265529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445266" y="2592691"/>
            <a:ext cx="2566894" cy="2006439"/>
            <a:chOff x="2819562" y="1709861"/>
            <a:chExt cx="2416768" cy="167261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819562" y="1709861"/>
              <a:ext cx="2416768" cy="1672617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901212" y="1791511"/>
              <a:ext cx="2253468" cy="1509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1581" y="1943834"/>
            <a:ext cx="26536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schemeClr val="bg1"/>
                </a:solidFill>
              </a:rPr>
              <a:t>Председатель городской организации включена в состав приемной </a:t>
            </a:r>
            <a:r>
              <a:rPr lang="ru-RU" b="1" dirty="0" smtClean="0">
                <a:solidFill>
                  <a:schemeClr val="bg1"/>
                </a:solidFill>
              </a:rPr>
              <a:t>комиссии. В </a:t>
            </a:r>
            <a:r>
              <a:rPr lang="ru-RU" b="1" dirty="0">
                <a:solidFill>
                  <a:schemeClr val="bg1"/>
                </a:solidFill>
              </a:rPr>
              <a:t>августе приняла участие в </a:t>
            </a:r>
            <a:r>
              <a:rPr lang="ru-RU" b="1" dirty="0" smtClean="0">
                <a:solidFill>
                  <a:schemeClr val="bg1"/>
                </a:solidFill>
              </a:rPr>
              <a:t>приемке </a:t>
            </a:r>
            <a:r>
              <a:rPr lang="ru-RU" b="1" dirty="0">
                <a:solidFill>
                  <a:schemeClr val="bg1"/>
                </a:solidFill>
              </a:rPr>
              <a:t>образовательных учреждений.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2170" y="2033845"/>
            <a:ext cx="2520280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Обучение </a:t>
            </a:r>
            <a:r>
              <a:rPr lang="ru-RU" b="1" dirty="0">
                <a:solidFill>
                  <a:schemeClr val="bg1"/>
                </a:solidFill>
              </a:rPr>
              <a:t>уполномоченные по охране труда образовательных учреждений  г. Липецка.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670" y="4464115"/>
            <a:ext cx="2385265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Мониторинг современного и бесплатного проведения медосмотров сотрудниками образовательных организаций.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2151" y="4689140"/>
            <a:ext cx="2205244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Работа по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профилактике несчастных случаев</a:t>
            </a: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45" y="9889"/>
            <a:ext cx="3015335" cy="279555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10800000" flipV="1">
            <a:off x="3626894" y="4129565"/>
            <a:ext cx="229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Охрана труда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5266" y="685612"/>
            <a:ext cx="2566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Информационный листок  «Новый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порядок прохождения психиатрического освидетельствования»,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7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2827" cy="6917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059668"/>
            <a:ext cx="4572000" cy="30777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590" y="503675"/>
            <a:ext cx="220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AutoShape 4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4" y="-62560"/>
            <a:ext cx="9381609" cy="697997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431"/>
            <a:ext cx="2591782" cy="2406830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307975" y="3834045"/>
            <a:ext cx="2111343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    435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FFFF"/>
              </a:solidFill>
            </a:endParaRPr>
          </a:p>
          <a:p>
            <a:pPr algn="l"/>
            <a:r>
              <a:rPr lang="ru-RU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членов </a:t>
            </a:r>
            <a:r>
              <a:rPr lang="ru-RU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Профсоюза </a:t>
            </a:r>
            <a:r>
              <a:rPr lang="ru-RU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получили  санаторно-курортное лечение </a:t>
            </a:r>
            <a:endParaRPr lang="ru-RU" i="1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35" y="3767461"/>
            <a:ext cx="3240359" cy="3216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7235" y="3374900"/>
            <a:ext cx="2515588" cy="2574379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421441" y="439042"/>
            <a:ext cx="6301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ОЗДОРОВЛЕНИЕ ЧЛЕНОВ ПРОФСОЮЗА И ЧЛЕНОВ СЕМЕЙ в 2023 году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2" name="Рисунок 51" descr="bezimeni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830" y="62091"/>
            <a:ext cx="2101488" cy="14450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H="1" flipV="1">
            <a:off x="6858001" y="3787850"/>
            <a:ext cx="22145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</a:t>
            </a:r>
            <a:endParaRPr lang="ru-RU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членов семьи получили санаторно-курортное лечение 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6865" y="4499445"/>
            <a:ext cx="274530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   1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625 000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rgbClr val="FFFFFF"/>
              </a:solidFill>
            </a:endParaRPr>
          </a:p>
          <a:p>
            <a:r>
              <a:rPr lang="ru-RU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рублей </a:t>
            </a:r>
            <a:r>
              <a:rPr lang="ru-RU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израсходовано </a:t>
            </a:r>
            <a:endParaRPr lang="ru-RU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на оздоровление </a:t>
            </a:r>
          </a:p>
          <a:p>
            <a:r>
              <a:rPr lang="ru-RU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членов Профсоюза и членов их семей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8535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5796" y="-124023"/>
            <a:ext cx="9369255" cy="69820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059668"/>
            <a:ext cx="4572000" cy="30777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33CC"/>
              </a:solidFill>
            </a:endParaRPr>
          </a:p>
        </p:txBody>
      </p:sp>
      <p:sp>
        <p:nvSpPr>
          <p:cNvPr id="15" name="AutoShape 4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84" y="558459"/>
            <a:ext cx="1643847" cy="15685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20" y="2125505"/>
            <a:ext cx="1551645" cy="15516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22" y="3646940"/>
            <a:ext cx="1621358" cy="14943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04" y="613501"/>
            <a:ext cx="1702982" cy="156431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99" y="2160633"/>
            <a:ext cx="1662119" cy="149098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783903" y="2290887"/>
            <a:ext cx="1417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3-х дневные путевки на Базу отдыха Голубой огонек» 70</a:t>
            </a:r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путевки  на сумму 321 300 рублей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08478" y="672662"/>
            <a:ext cx="129400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3-х дневные путевки на Базу отдыха «Бригантина»</a:t>
            </a:r>
          </a:p>
          <a:p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  путевки на сумму 585000 рублей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67433" y="5559568"/>
            <a:ext cx="1294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Приобретено через </a:t>
            </a:r>
            <a:r>
              <a:rPr lang="ru-RU" sz="1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Профкурорт</a:t>
            </a:r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 25  путевок</a:t>
            </a:r>
            <a:endParaRPr lang="ru-RU" sz="1200" i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830599" y="797988"/>
            <a:ext cx="141765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Липецккурорт</a:t>
            </a:r>
            <a:endParaRPr lang="ru-RU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риобретено               </a:t>
            </a:r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  курсовок и</a:t>
            </a:r>
          </a:p>
          <a:p>
            <a:r>
              <a:rPr lang="ru-RU" sz="12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путевки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968" y="162391"/>
            <a:ext cx="8983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ПРИОБРЕТЕНИЕ ОЗДОРОВИТЕЛЬНЫХ ПУТЕВОК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182"/>
            <a:ext cx="2601779" cy="2069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" y="2673357"/>
            <a:ext cx="2603259" cy="2051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88" y="594182"/>
            <a:ext cx="2456765" cy="1979723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975438" y="2272420"/>
            <a:ext cx="129972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Оздоровление в Республике Крым (пос. Приморский)</a:t>
            </a:r>
          </a:p>
          <a:p>
            <a:r>
              <a:rPr lang="ru-RU" sz="12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 путевок на сумму  80 000рублей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88" y="2510086"/>
            <a:ext cx="2456765" cy="1834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8" y="4471987"/>
            <a:ext cx="2621147" cy="208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88" y="4344956"/>
            <a:ext cx="2456765" cy="214438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99" y="3651619"/>
            <a:ext cx="1571573" cy="148962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4948528" y="4000914"/>
            <a:ext cx="1417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Приобретено через фирму Сириус                </a:t>
            </a:r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 путевка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92" y="5121370"/>
            <a:ext cx="1481640" cy="14816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99" y="5141246"/>
            <a:ext cx="1626479" cy="148164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927211" y="5466568"/>
            <a:ext cx="1294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Приобретено через </a:t>
            </a:r>
            <a:r>
              <a:rPr lang="ru-RU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Профкурорт</a:t>
            </a:r>
            <a:r>
              <a:rPr lang="ru-RU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 путевок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48528" y="5514974"/>
            <a:ext cx="1544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Оздоровилось 459 членов Профсоюза и 202 члена семей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27211" y="3779489"/>
            <a:ext cx="1294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3-х дневные путевки </a:t>
            </a:r>
            <a:r>
              <a:rPr lang="ru-RU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санатроий</a:t>
            </a:r>
            <a:r>
              <a:rPr lang="ru-RU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«Парус» 55</a:t>
            </a:r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путевок  </a:t>
            </a:r>
            <a:r>
              <a:rPr lang="ru-RU" sz="12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сумму </a:t>
            </a:r>
            <a:r>
              <a:rPr lang="ru-RU" sz="1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290 700 </a:t>
            </a:r>
            <a:r>
              <a:rPr lang="ru-RU" sz="12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073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660" y="12662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590" y="1268759"/>
            <a:ext cx="7805210" cy="109408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4352" y="3028951"/>
            <a:ext cx="2497778" cy="206523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lvl="0" eaLnBrk="1" hangingPunct="1"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eaLnBrk="1" hangingPunct="1">
              <a:buFontTx/>
              <a:buNone/>
            </a:pPr>
            <a:endParaRPr lang="ru-RU" sz="2000" dirty="0"/>
          </a:p>
          <a:p>
            <a:pPr algn="r" eaLnBrk="1" hangingPunct="1">
              <a:buNone/>
            </a:pPr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   </a:t>
            </a:r>
            <a:endParaRPr lang="ru-RU" sz="2000" dirty="0"/>
          </a:p>
        </p:txBody>
      </p:sp>
      <p:pic>
        <p:nvPicPr>
          <p:cNvPr id="5" name="Рисунок 4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2191" y="-337887"/>
            <a:ext cx="3397674" cy="2336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70" y="2378299"/>
            <a:ext cx="3500426" cy="322639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10800000" flipV="1">
            <a:off x="2141729" y="368660"/>
            <a:ext cx="544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ДЕТСКОЕ ОЗДОРОВЛЕНИЕ 2023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36786" y="2573904"/>
            <a:ext cx="378042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 оздоровление                      детей членов        Профсоюза </a:t>
            </a: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было  выделено </a:t>
            </a:r>
          </a:p>
          <a:p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345  000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25015"/>
            <a:ext cx="2726795" cy="2932984"/>
          </a:xfrm>
          <a:prstGeom prst="rect">
            <a:avLst/>
          </a:prstGeom>
        </p:spPr>
      </p:pic>
      <p:sp>
        <p:nvSpPr>
          <p:cNvPr id="7" name="AutoShape 2" descr="Оздоровление детей в 2023 году — УСЗН Администрации Чертков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здоровление детей в 2023 году — УСЗН Администрации Чертковского райо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Оздоровление детей в 2023 году — УСЗН Администрации Чертковского райо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7" y="3879051"/>
            <a:ext cx="2630122" cy="297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здоровление в каникулярный период © Отдел по образованию Пружанского РИ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55" y="2257677"/>
            <a:ext cx="2636784" cy="16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Детская оздоровительная кампания - ОМС Управление Образованием ПГ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1210193"/>
            <a:ext cx="6098176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Оздоровление в каникулярный период © Отдел по образованию Пружанского РИ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0" y="2247197"/>
            <a:ext cx="2733456" cy="162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18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300"/>
            <a:ext cx="93187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059668"/>
            <a:ext cx="4572000" cy="30777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33CC"/>
              </a:solidFill>
            </a:endParaRPr>
          </a:p>
        </p:txBody>
      </p:sp>
      <p:sp>
        <p:nvSpPr>
          <p:cNvPr id="15" name="AutoShape 4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35" y="953725"/>
            <a:ext cx="1827955" cy="16946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23" y="2863464"/>
            <a:ext cx="1671598" cy="16715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41" y="4662950"/>
            <a:ext cx="1694615" cy="169461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09" y="1003556"/>
            <a:ext cx="1859931" cy="177013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09" y="2863464"/>
            <a:ext cx="1769921" cy="169461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788093" y="3101373"/>
            <a:ext cx="1417657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1 585 600</a:t>
            </a:r>
            <a:endParaRPr lang="ru-RU" sz="1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рублей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культурно-массовые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мероприятия</a:t>
            </a:r>
            <a:endParaRPr lang="ru-RU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24441" y="1253164"/>
            <a:ext cx="175754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815 500 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рублей премирование членов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Профсоюза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067054" y="1133745"/>
            <a:ext cx="1499870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1 287 200  </a:t>
            </a:r>
            <a:endParaRPr lang="ru-RU" sz="1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рублей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здоровление и отдых членов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Профсоюза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331640" y="162391"/>
            <a:ext cx="7778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ЦЕЛЕВЫЕ РАСХОДЫ ПРОФСОЮЗА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08" y="4745690"/>
            <a:ext cx="1859932" cy="161187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067054" y="2978950"/>
            <a:ext cx="1499870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1 418 600 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рублей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м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атериальная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помощь членам Профсоюза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62921" y="4824155"/>
            <a:ext cx="1469800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210 000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рублей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рганизация  и проведение конкурсов </a:t>
            </a:r>
            <a:endParaRPr lang="ru-RU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67054" y="4824156"/>
            <a:ext cx="1575175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398 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00    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рублей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и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нформационная работа и обучение Профактива</a:t>
            </a:r>
            <a:endParaRPr lang="ru-RU" dirty="0"/>
          </a:p>
        </p:txBody>
      </p:sp>
      <p:pic>
        <p:nvPicPr>
          <p:cNvPr id="34" name="Рисунок 33" descr="bezimeni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83998" y="-327002"/>
            <a:ext cx="2945121" cy="20252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50" y="4145837"/>
            <a:ext cx="1989757" cy="1539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72623"/>
            <a:ext cx="2505548" cy="1561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51" y="1403775"/>
            <a:ext cx="1989757" cy="2739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3233966"/>
            <a:ext cx="2498458" cy="25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24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535" y="143635"/>
            <a:ext cx="8454625" cy="1575175"/>
          </a:xfrm>
        </p:spPr>
        <p:txBody>
          <a:bodyPr>
            <a:normAutofit fontScale="90000"/>
          </a:bodyPr>
          <a:lstStyle/>
          <a:p>
            <a:pPr algn="ctr">
              <a:lnSpc>
                <a:spcPts val="3360"/>
              </a:lnSpc>
            </a:pPr>
            <a:r>
              <a:rPr lang="ru-RU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sz="5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ПРАВОЗАЩИТНАЯ ДЕЯТЕЛЬНОСТЬ </a:t>
            </a:r>
            <a:br>
              <a:rPr lang="ru-RU" sz="31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ЛИПЕЦКОЙ ГОРОДСКОЙ ОРГАНИЗАЦИИ </a:t>
            </a:r>
            <a:br>
              <a:rPr lang="ru-RU" sz="31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ОБЩЕРОССИЙСКОГО ПРОФСОЮЗА ОБРАЗОВАНИЯ</a:t>
            </a: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3078" name="Picture 6" descr="Монеты клипарт (42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530" y="4239090"/>
            <a:ext cx="3800867" cy="24752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6535" y="2258870"/>
            <a:ext cx="37804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Экономическая эффективность за 2023 год составила </a:t>
            </a:r>
          </a:p>
          <a:p>
            <a:r>
              <a:rPr lang="ru-RU" sz="2500" b="1" dirty="0"/>
              <a:t>2 млн. 184 тыс. рублей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7853977"/>
              </p:ext>
            </p:extLst>
          </p:nvPr>
        </p:nvGraphicFramePr>
        <p:xfrm>
          <a:off x="4346974" y="2033845"/>
          <a:ext cx="4635515" cy="45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85" name="Picture 13" descr="Красная стрелка вверх ПНГ на Прозрачном Фоне • Скачать PNG Красная стрелка  ввер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30807">
            <a:off x="2469243" y="3756512"/>
            <a:ext cx="1618517" cy="1618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6892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26" y="1763815"/>
            <a:ext cx="8550950" cy="720080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состоянию на 1 января 2024 года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ППО работающих действуют в 143 учреждениях, из них 142 учреждения имеет коллективные договоры, что составляет 99,3%.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30148626"/>
              </p:ext>
            </p:extLst>
          </p:nvPr>
        </p:nvGraphicFramePr>
        <p:xfrm>
          <a:off x="746576" y="2663915"/>
          <a:ext cx="8100900" cy="419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6397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50" y="143635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/>
              <a:t>Направления деятельности</a:t>
            </a:r>
            <a:endParaRPr lang="ru-RU" sz="45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826695" y="1448780"/>
          <a:ext cx="6783415" cy="509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012" name="Picture 4" descr="Главная - Чебоксарская городская организация Профессионального союза  работников народного образования и науки Р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6985" y="3338990"/>
            <a:ext cx="1485165" cy="1485165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2411760" y="2303875"/>
            <a:ext cx="135013" cy="55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81690" y="1718810"/>
            <a:ext cx="117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Трудовые права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141730" y="4239090"/>
            <a:ext cx="495056" cy="675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56665" y="4914165"/>
            <a:ext cx="1125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Вопросы семейного права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1286635" y="1943835"/>
            <a:ext cx="675074" cy="990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3609020"/>
            <a:ext cx="128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Пенсионное обеспечение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241630" y="3248980"/>
            <a:ext cx="67507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1530" y="5184195"/>
            <a:ext cx="1241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Социальные гарантии и льготы</a:t>
            </a:r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1016605" y="4149080"/>
            <a:ext cx="917485" cy="990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241630" y="3789040"/>
            <a:ext cx="67507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0" y="2843935"/>
            <a:ext cx="1286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Жилищные, земельные вопросы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06515" y="1268760"/>
            <a:ext cx="1646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Вопросы наследственного права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085" y="-171400"/>
            <a:ext cx="9166085" cy="7313773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1580" y="-81389"/>
            <a:ext cx="6945896" cy="112512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</a:t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</a:t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</a:t>
            </a: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71" y="4329100"/>
            <a:ext cx="4680520" cy="27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575" y="1583795"/>
            <a:ext cx="5265585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dirty="0">
              <a:solidFill>
                <a:srgbClr val="FF0000"/>
              </a:solidFill>
            </a:endParaRPr>
          </a:p>
          <a:p>
            <a:endParaRPr lang="ru-RU" sz="1800" b="1" dirty="0">
              <a:solidFill>
                <a:srgbClr val="FF0000"/>
              </a:solidFill>
            </a:endParaRPr>
          </a:p>
          <a:p>
            <a:endParaRPr lang="ru-RU" sz="1800" b="1" dirty="0">
              <a:solidFill>
                <a:srgbClr val="FF0000"/>
              </a:solidFill>
            </a:endParaRPr>
          </a:p>
          <a:p>
            <a:endParaRPr lang="ru-RU" sz="1800" b="1" dirty="0">
              <a:solidFill>
                <a:srgbClr val="FF0000"/>
              </a:solidFill>
            </a:endParaRPr>
          </a:p>
          <a:p>
            <a:endParaRPr lang="ru-RU" sz="1800" b="1" dirty="0">
              <a:solidFill>
                <a:srgbClr val="FF0000"/>
              </a:solidFill>
            </a:endParaRPr>
          </a:p>
          <a:p>
            <a:endParaRPr lang="ru-RU" sz="1800" b="1" dirty="0">
              <a:solidFill>
                <a:srgbClr val="FF0000"/>
              </a:solidFill>
            </a:endParaRPr>
          </a:p>
          <a:p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    Сайт </a:t>
            </a:r>
            <a:r>
              <a:rPr lang="ru-RU" sz="1800" b="1" dirty="0">
                <a:solidFill>
                  <a:srgbClr val="FF0000"/>
                </a:solidFill>
              </a:rPr>
              <a:t>городской организации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0" y="3983138"/>
            <a:ext cx="2917050" cy="28748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02170" y="4329100"/>
            <a:ext cx="2668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</a:rPr>
              <a:t>Выпущено</a:t>
            </a:r>
            <a:endParaRPr lang="ru-RU" sz="2800" b="1" dirty="0">
              <a:solidFill>
                <a:srgbClr val="FFFFFF"/>
              </a:solidFill>
            </a:endParaRPr>
          </a:p>
          <a:p>
            <a:r>
              <a:rPr lang="ru-RU" sz="1800" b="1" dirty="0">
                <a:solidFill>
                  <a:srgbClr val="FFFFFF"/>
                </a:solidFill>
              </a:rPr>
              <a:t>Информационных листков – </a:t>
            </a:r>
            <a:r>
              <a:rPr lang="ru-RU" sz="2000" b="1" dirty="0">
                <a:solidFill>
                  <a:srgbClr val="FFFFFF"/>
                </a:solidFill>
              </a:rPr>
              <a:t>9</a:t>
            </a:r>
          </a:p>
          <a:p>
            <a:r>
              <a:rPr lang="ru-RU" sz="1800" b="1" dirty="0">
                <a:solidFill>
                  <a:srgbClr val="FFFFFF"/>
                </a:solidFill>
              </a:rPr>
              <a:t>Профсоюзных афиш</a:t>
            </a:r>
          </a:p>
          <a:p>
            <a:r>
              <a:rPr lang="ru-RU" sz="2400" b="1" dirty="0">
                <a:solidFill>
                  <a:srgbClr val="FFFFFF"/>
                </a:solidFill>
              </a:rPr>
              <a:t> - </a:t>
            </a:r>
            <a:r>
              <a:rPr lang="ru-RU" sz="2400" b="1" dirty="0" smtClean="0">
                <a:solidFill>
                  <a:srgbClr val="FFFFFF"/>
                </a:solidFill>
              </a:rPr>
              <a:t>13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6483B7-530C-511B-D501-376AD53FF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6" y="721558"/>
            <a:ext cx="4995554" cy="31214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6541D4D-3249-59B3-7BF0-6387E050A2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85" y="721559"/>
            <a:ext cx="2385265" cy="31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3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2113" y="0"/>
            <a:ext cx="9276113" cy="6925093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350" y="1"/>
            <a:ext cx="7477126" cy="15362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Наши информационные партнеры</a:t>
            </a:r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sz="4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-261410"/>
            <a:ext cx="3118500" cy="1982865"/>
          </a:xfrm>
          <a:prstGeom prst="rect">
            <a:avLst/>
          </a:prstGeom>
        </p:spPr>
      </p:pic>
      <p:pic>
        <p:nvPicPr>
          <p:cNvPr id="2050" name="Picture 2" descr="http://fplo48.ru/imgeml2rtka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3918030"/>
            <a:ext cx="3870430" cy="16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810122"/>
            <a:ext cx="3780420" cy="15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25" y="1813160"/>
            <a:ext cx="3420379" cy="14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lg.lpgzt.ru/include/img/main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25" y="3918030"/>
            <a:ext cx="3915434" cy="16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77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828" y="22383"/>
            <a:ext cx="92028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059668"/>
            <a:ext cx="4572000" cy="30777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590" y="503675"/>
            <a:ext cx="220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AutoShape 4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🔵 Голубой Круг – Значение и Картинки – 📕 EmojiGui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8" y="3367446"/>
            <a:ext cx="2833750" cy="2833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55" y="3579590"/>
            <a:ext cx="2655295" cy="26552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312736"/>
            <a:ext cx="2441189" cy="24411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5" y="465139"/>
            <a:ext cx="2594530" cy="25945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32040" y="503676"/>
            <a:ext cx="36004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67  </a:t>
            </a:r>
            <a:r>
              <a:rPr lang="ru-RU" sz="2000" b="1" dirty="0">
                <a:solidFill>
                  <a:srgbClr val="FFFFFF"/>
                </a:solidFill>
              </a:rPr>
              <a:t>  </a:t>
            </a:r>
            <a:endParaRPr lang="ru-RU" sz="2000" b="1" dirty="0" smtClean="0">
              <a:solidFill>
                <a:srgbClr val="FFFFFF"/>
              </a:solidFill>
            </a:endParaRPr>
          </a:p>
          <a:p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400" b="1" dirty="0">
                <a:solidFill>
                  <a:srgbClr val="FFFFFF"/>
                </a:solidFill>
              </a:rPr>
              <a:t>ППО </a:t>
            </a:r>
            <a:endParaRPr lang="ru-RU" sz="2400" b="1" dirty="0" smtClean="0">
              <a:solidFill>
                <a:srgbClr val="FFFFFF"/>
              </a:solidFill>
            </a:endParaRPr>
          </a:p>
          <a:p>
            <a:r>
              <a:rPr lang="ru-RU" sz="2400" b="1" dirty="0" smtClean="0">
                <a:solidFill>
                  <a:srgbClr val="FFFFFF"/>
                </a:solidFill>
              </a:rPr>
              <a:t>дошкольных </a:t>
            </a:r>
            <a:r>
              <a:rPr lang="ru-RU" sz="2200" b="1" dirty="0">
                <a:solidFill>
                  <a:srgbClr val="FFFFFF"/>
                </a:solidFill>
              </a:rPr>
              <a:t>образовательных</a:t>
            </a:r>
            <a:r>
              <a:rPr lang="ru-RU" sz="2400" b="1" dirty="0">
                <a:solidFill>
                  <a:srgbClr val="FFFFFF"/>
                </a:solidFill>
              </a:rPr>
              <a:t> учреждений </a:t>
            </a:r>
          </a:p>
          <a:p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02070" y="3656584"/>
            <a:ext cx="2520279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2    </a:t>
            </a:r>
            <a:endParaRPr lang="ru-RU" sz="2400" b="1" dirty="0" smtClean="0">
              <a:solidFill>
                <a:srgbClr val="FFFFFF"/>
              </a:solidFill>
            </a:endParaRPr>
          </a:p>
          <a:p>
            <a:r>
              <a:rPr lang="ru-RU" sz="2400" b="1" dirty="0" smtClean="0">
                <a:solidFill>
                  <a:srgbClr val="FFFFFF"/>
                </a:solidFill>
              </a:rPr>
              <a:t>ППО  </a:t>
            </a:r>
          </a:p>
          <a:p>
            <a:r>
              <a:rPr lang="ru-RU" sz="2400" b="1" dirty="0" smtClean="0">
                <a:solidFill>
                  <a:srgbClr val="FFFFFF"/>
                </a:solidFill>
              </a:rPr>
              <a:t>в других организациях</a:t>
            </a:r>
            <a:endParaRPr lang="ru-RU" sz="2400" b="1" dirty="0">
              <a:solidFill>
                <a:srgbClr val="FFFFFF"/>
              </a:solidFill>
            </a:endParaRPr>
          </a:p>
          <a:p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16" y="1697020"/>
            <a:ext cx="2610289" cy="25870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6825" y="2123856"/>
            <a:ext cx="252028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143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организации </a:t>
            </a:r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FFFFFF"/>
              </a:solidFill>
            </a:endParaRPr>
          </a:p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Профсоюза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3338" y="503676"/>
            <a:ext cx="248852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 smtClean="0">
                <a:solidFill>
                  <a:srgbClr val="FFFFFF"/>
                </a:solidFill>
              </a:rPr>
              <a:t>65  </a:t>
            </a:r>
          </a:p>
          <a:p>
            <a:pPr fontAlgn="t"/>
            <a:r>
              <a:rPr lang="ru-RU" sz="2400" b="1" dirty="0" smtClean="0">
                <a:solidFill>
                  <a:srgbClr val="FFFFFF"/>
                </a:solidFill>
              </a:rPr>
              <a:t>ППО </a:t>
            </a:r>
            <a:r>
              <a:rPr lang="ru-RU" sz="2400" b="1" dirty="0">
                <a:solidFill>
                  <a:srgbClr val="FFFFFF"/>
                </a:solidFill>
              </a:rPr>
              <a:t>общеобразовательных </a:t>
            </a:r>
            <a:endParaRPr lang="ru-RU" sz="2400" b="1" dirty="0" smtClean="0">
              <a:solidFill>
                <a:srgbClr val="FFFFFF"/>
              </a:solidFill>
            </a:endParaRPr>
          </a:p>
          <a:p>
            <a:pPr fontAlgn="t"/>
            <a:r>
              <a:rPr lang="ru-RU" sz="2400" b="1" dirty="0" smtClean="0">
                <a:solidFill>
                  <a:srgbClr val="FFFFFF"/>
                </a:solidFill>
              </a:rPr>
              <a:t>школ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579591"/>
            <a:ext cx="268548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>
                <a:solidFill>
                  <a:srgbClr val="FFFFFF"/>
                </a:solidFill>
              </a:rPr>
              <a:t>9   </a:t>
            </a:r>
          </a:p>
          <a:p>
            <a:pPr fontAlgn="t"/>
            <a:r>
              <a:rPr lang="ru-RU" sz="2400" b="1" dirty="0" smtClean="0">
                <a:solidFill>
                  <a:srgbClr val="FFFFFF"/>
                </a:solidFill>
              </a:rPr>
              <a:t>ППО </a:t>
            </a:r>
          </a:p>
          <a:p>
            <a:pPr fontAlgn="t"/>
            <a:r>
              <a:rPr lang="ru-RU" sz="2400" b="1" dirty="0" smtClean="0">
                <a:solidFill>
                  <a:srgbClr val="FFFFFF"/>
                </a:solidFill>
              </a:rPr>
              <a:t>учреждений </a:t>
            </a:r>
            <a:r>
              <a:rPr lang="ru-RU" sz="2400" b="1" dirty="0">
                <a:solidFill>
                  <a:srgbClr val="FFFFFF"/>
                </a:solidFill>
              </a:rPr>
              <a:t>дополнительного образования</a:t>
            </a:r>
          </a:p>
        </p:txBody>
      </p:sp>
      <p:pic>
        <p:nvPicPr>
          <p:cNvPr id="19" name="Рисунок 18" descr="bezimeni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6795" y="-358678"/>
            <a:ext cx="3263612" cy="2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3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86" y="-47506"/>
            <a:ext cx="9121914" cy="690550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1580" y="-81389"/>
            <a:ext cx="6945896" cy="112512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на 2024 год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sz="3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10" y="717550"/>
            <a:ext cx="8820979" cy="602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solidFill>
                  <a:srgbClr val="3333FF"/>
                </a:solidFill>
              </a:rPr>
              <a:t>Главной </a:t>
            </a:r>
            <a:r>
              <a:rPr lang="ru-RU" sz="1800" dirty="0">
                <a:solidFill>
                  <a:srgbClr val="3333FF"/>
                </a:solidFill>
              </a:rPr>
              <a:t>задачей территориальной организации – повышение эффективности работы по представительству и защите трудовых прав, профессиональных и социально-экономических интересов членов профсоюза; рассматривать социальное партнерство в качестве основного механизма реализации прав работников на управление организацией и важным фактором мотивации профсоюзного членства.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</a:rPr>
              <a:t>Приоритетные направления </a:t>
            </a:r>
            <a:r>
              <a:rPr lang="ru-RU" sz="1800" dirty="0">
                <a:solidFill>
                  <a:srgbClr val="3333FF"/>
                </a:solidFill>
              </a:rPr>
              <a:t>деятельности </a:t>
            </a:r>
            <a:r>
              <a:rPr lang="ru-RU" sz="1800" dirty="0" smtClean="0">
                <a:solidFill>
                  <a:srgbClr val="3333FF"/>
                </a:solidFill>
              </a:rPr>
              <a:t>территориальной </a:t>
            </a:r>
            <a:r>
              <a:rPr lang="ru-RU" sz="1800" dirty="0">
                <a:solidFill>
                  <a:srgbClr val="3333FF"/>
                </a:solidFill>
              </a:rPr>
              <a:t>организации Профсоюза</a:t>
            </a:r>
            <a:r>
              <a:rPr lang="ru-RU" sz="1800" dirty="0" smtClean="0">
                <a:solidFill>
                  <a:srgbClr val="3333FF"/>
                </a:solidFill>
              </a:rPr>
              <a:t>:</a:t>
            </a:r>
            <a:r>
              <a:rPr lang="ru-RU" sz="1800" dirty="0">
                <a:solidFill>
                  <a:srgbClr val="3333FF"/>
                </a:solidFill>
              </a:rPr>
              <a:t> </a:t>
            </a:r>
          </a:p>
          <a:p>
            <a:pPr algn="just"/>
            <a:r>
              <a:rPr lang="ru-RU" sz="1800" dirty="0" smtClean="0">
                <a:solidFill>
                  <a:srgbClr val="3333FF"/>
                </a:solidFill>
              </a:rPr>
              <a:t>- развитие </a:t>
            </a:r>
            <a:r>
              <a:rPr lang="ru-RU" sz="1800" dirty="0">
                <a:solidFill>
                  <a:srgbClr val="3333FF"/>
                </a:solidFill>
              </a:rPr>
              <a:t>эффективного социального партнерства на уровне образовательных организаций путем активизации коллективно-договорной работы и обеспечение социальной направленности коллективных договоров</a:t>
            </a:r>
            <a:r>
              <a:rPr lang="ru-RU" sz="1800" dirty="0" smtClean="0">
                <a:solidFill>
                  <a:srgbClr val="3333FF"/>
                </a:solidFill>
              </a:rPr>
              <a:t>;</a:t>
            </a:r>
            <a:r>
              <a:rPr lang="ru-RU" sz="1800" dirty="0">
                <a:solidFill>
                  <a:srgbClr val="3333FF"/>
                </a:solidFill>
              </a:rPr>
              <a:t> </a:t>
            </a:r>
          </a:p>
          <a:p>
            <a:pPr algn="just"/>
            <a:r>
              <a:rPr lang="ru-RU" sz="1800" dirty="0" smtClean="0">
                <a:solidFill>
                  <a:srgbClr val="3333FF"/>
                </a:solidFill>
              </a:rPr>
              <a:t>- сохранение </a:t>
            </a:r>
            <a:r>
              <a:rPr lang="ru-RU" sz="1800" dirty="0">
                <a:solidFill>
                  <a:srgbClr val="3333FF"/>
                </a:solidFill>
              </a:rPr>
              <a:t>и увеличение членской базы территориальной Профсоюзной организации; обеспечение процента профсоюзного членства выше 50 % во всех первичных профсоюзных организациях округа</a:t>
            </a:r>
            <a:r>
              <a:rPr lang="ru-RU" sz="1800" dirty="0" smtClean="0">
                <a:solidFill>
                  <a:srgbClr val="3333FF"/>
                </a:solidFill>
              </a:rPr>
              <a:t>;</a:t>
            </a:r>
            <a:r>
              <a:rPr lang="ru-RU" sz="1800" dirty="0">
                <a:solidFill>
                  <a:srgbClr val="3333FF"/>
                </a:solidFill>
              </a:rPr>
              <a:t> 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rgbClr val="3333FF"/>
                </a:solidFill>
              </a:rPr>
              <a:t>активное </a:t>
            </a:r>
            <a:r>
              <a:rPr lang="ru-RU" sz="1800" dirty="0">
                <a:solidFill>
                  <a:srgbClr val="3333FF"/>
                </a:solidFill>
              </a:rPr>
              <a:t>участие в программах и проектах </a:t>
            </a:r>
            <a:r>
              <a:rPr lang="ru-RU" sz="1800" dirty="0" smtClean="0">
                <a:solidFill>
                  <a:srgbClr val="3333FF"/>
                </a:solidFill>
              </a:rPr>
              <a:t>ЛГО </a:t>
            </a:r>
            <a:r>
              <a:rPr lang="ru-RU" sz="1800" dirty="0">
                <a:solidFill>
                  <a:srgbClr val="3333FF"/>
                </a:solidFill>
              </a:rPr>
              <a:t>и Общероссийского </a:t>
            </a:r>
            <a:r>
              <a:rPr lang="ru-RU" sz="1800" dirty="0" smtClean="0">
                <a:solidFill>
                  <a:srgbClr val="3333FF"/>
                </a:solidFill>
              </a:rPr>
              <a:t>Профсоюза </a:t>
            </a:r>
            <a:r>
              <a:rPr lang="ru-RU" sz="1800" dirty="0">
                <a:solidFill>
                  <a:srgbClr val="3333FF"/>
                </a:solidFill>
              </a:rPr>
              <a:t>образования</a:t>
            </a:r>
            <a:r>
              <a:rPr lang="ru-RU" sz="1800" dirty="0" smtClean="0">
                <a:solidFill>
                  <a:srgbClr val="3333FF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800" dirty="0">
                <a:solidFill>
                  <a:srgbClr val="3333FF"/>
                </a:solidFill>
              </a:rPr>
              <a:t>о</a:t>
            </a:r>
            <a:r>
              <a:rPr lang="ru-RU" sz="1800" dirty="0" smtClean="0">
                <a:solidFill>
                  <a:srgbClr val="3333FF"/>
                </a:solidFill>
              </a:rPr>
              <a:t>казание материальной помощи в трудной жизненной ситуации и оздоровление членов Профсоюза и членов их семей.</a:t>
            </a:r>
            <a:endParaRPr lang="ru-RU" sz="1800" dirty="0">
              <a:solidFill>
                <a:srgbClr val="3333FF"/>
              </a:solidFill>
            </a:endParaRPr>
          </a:p>
          <a:p>
            <a:pPr algn="l"/>
            <a:r>
              <a:rPr lang="ru-RU" sz="1800" dirty="0">
                <a:solidFill>
                  <a:srgbClr val="3333FF"/>
                </a:solidFill>
              </a:rPr>
              <a:t> </a:t>
            </a:r>
          </a:p>
          <a:p>
            <a:endParaRPr lang="ru-RU" sz="1800" b="1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75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86" y="0"/>
            <a:ext cx="9121914" cy="690550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1579" y="-81389"/>
            <a:ext cx="7335815" cy="193521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Липецкая городская организация Профсоюза работников народного образования и науки Российской Федерации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3333FF"/>
                </a:solidFill>
              </a:rPr>
              <a:t> </a:t>
            </a:r>
            <a:endParaRPr lang="ru-RU" sz="3600" b="1" dirty="0" smtClean="0">
              <a:ln>
                <a:solidFill>
                  <a:srgbClr val="FF0000"/>
                </a:solidFill>
              </a:ln>
              <a:solidFill>
                <a:srgbClr val="3333FF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7265" y="-344257"/>
            <a:ext cx="3105345" cy="21236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6594" y="1943836"/>
            <a:ext cx="7065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22-78-28  председатель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Минина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Наталия Николаевна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2573906"/>
            <a:ext cx="6300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22-78-20 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главный бухгалтер 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Гаврилова Людмила Ивановна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6746" y="3429000"/>
            <a:ext cx="62331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22-08-58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правовой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инспектор труда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Пендюрина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Ирина Сергеевна</a:t>
            </a:r>
          </a:p>
          <a:p>
            <a:pPr algn="just"/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6785" y="4253841"/>
            <a:ext cx="639070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22-78-58  специалист по делопроизводству</a:t>
            </a:r>
          </a:p>
          <a:p>
            <a:pPr algn="just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Заболотная Наталья  Ивановна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02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438"/>
            <a:ext cx="9144000" cy="69267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0350" y="717550"/>
            <a:ext cx="8578850" cy="50844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r>
              <a:rPr lang="ru-RU" altLang="ru-RU" dirty="0"/>
              <a:t> </a:t>
            </a:r>
            <a:r>
              <a:rPr lang="ru-RU" altLang="ru-RU" sz="3200" dirty="0">
                <a:solidFill>
                  <a:srgbClr val="3333CC"/>
                </a:solidFill>
              </a:rPr>
              <a:t>Общая численность Липецкой городской организации Профсоюза по состоянию на  </a:t>
            </a:r>
            <a:r>
              <a:rPr lang="ru-RU" altLang="ru-RU" sz="3200" b="1" dirty="0">
                <a:solidFill>
                  <a:srgbClr val="FF0000"/>
                </a:solidFill>
              </a:rPr>
              <a:t>1 января 2024 г. </a:t>
            </a:r>
            <a:r>
              <a:rPr lang="ru-RU" altLang="ru-RU" sz="3200" dirty="0">
                <a:solidFill>
                  <a:srgbClr val="3333CC"/>
                </a:solidFill>
              </a:rPr>
              <a:t>составляет</a:t>
            </a:r>
            <a:r>
              <a:rPr lang="ru-RU" altLang="ru-RU" sz="3200" b="1" dirty="0"/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 7 344 </a:t>
            </a:r>
            <a:r>
              <a:rPr lang="ru-RU" altLang="ru-RU" sz="3200" dirty="0">
                <a:solidFill>
                  <a:srgbClr val="3333CC"/>
                </a:solidFill>
              </a:rPr>
              <a:t>чел.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3200" dirty="0"/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3333CC"/>
                </a:solidFill>
              </a:rPr>
              <a:t>Из них: </a:t>
            </a:r>
            <a:r>
              <a:rPr lang="ru-RU" altLang="ru-RU" sz="3200" b="1" dirty="0">
                <a:solidFill>
                  <a:srgbClr val="FF0000"/>
                </a:solidFill>
              </a:rPr>
              <a:t>7 302  </a:t>
            </a:r>
            <a:r>
              <a:rPr lang="ru-RU" altLang="ru-RU" sz="3200" dirty="0">
                <a:solidFill>
                  <a:srgbClr val="3333CC"/>
                </a:solidFill>
              </a:rPr>
              <a:t>работающих  и </a:t>
            </a:r>
            <a:r>
              <a:rPr lang="ru-RU" altLang="ru-RU" sz="3200" b="1" dirty="0">
                <a:solidFill>
                  <a:srgbClr val="FF0000"/>
                </a:solidFill>
              </a:rPr>
              <a:t>42 </a:t>
            </a:r>
            <a:r>
              <a:rPr lang="ru-RU" altLang="ru-RU" sz="3200" dirty="0">
                <a:solidFill>
                  <a:srgbClr val="3333CC"/>
                </a:solidFill>
              </a:rPr>
              <a:t>неработающих пенсионера.</a:t>
            </a:r>
          </a:p>
          <a:p>
            <a:pPr algn="l" fontAlgn="t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195" y="-576445"/>
            <a:ext cx="3263612" cy="2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522"/>
            <a:ext cx="9144000" cy="69077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0350" y="717550"/>
            <a:ext cx="8578850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r>
              <a:rPr lang="ru-RU" altLang="ru-RU" sz="3200" dirty="0">
                <a:solidFill>
                  <a:srgbClr val="0000FF"/>
                </a:solidFill>
              </a:rPr>
              <a:t>Общий охват профсоюзным членством среди работающих по городу составил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70%</a:t>
            </a:r>
            <a:r>
              <a:rPr lang="ru-RU" altLang="ru-RU" sz="3600" dirty="0" smtClean="0">
                <a:solidFill>
                  <a:srgbClr val="FF0000"/>
                </a:solidFill>
              </a:rPr>
              <a:t>, </a:t>
            </a:r>
            <a:endParaRPr lang="ru-RU" altLang="ru-RU" sz="3600" dirty="0">
              <a:solidFill>
                <a:srgbClr val="FF0000"/>
              </a:solidFill>
            </a:endParaRPr>
          </a:p>
          <a:p>
            <a:r>
              <a:rPr lang="ru-RU" altLang="ru-RU" sz="3200" i="1" dirty="0">
                <a:solidFill>
                  <a:srgbClr val="0000FF"/>
                </a:solidFill>
              </a:rPr>
              <a:t>рост на  </a:t>
            </a:r>
            <a:r>
              <a:rPr lang="ru-RU" altLang="ru-RU" sz="3600" b="1" i="1" dirty="0">
                <a:solidFill>
                  <a:srgbClr val="FF0000"/>
                </a:solidFill>
              </a:rPr>
              <a:t>2%.</a:t>
            </a:r>
            <a:endParaRPr lang="ru-RU" altLang="ru-RU" sz="3200" i="1" dirty="0">
              <a:solidFill>
                <a:srgbClr val="FF0000"/>
              </a:solidFill>
            </a:endParaRPr>
          </a:p>
          <a:p>
            <a:r>
              <a:rPr lang="ru-RU" altLang="ru-RU" sz="3200" i="1" dirty="0">
                <a:solidFill>
                  <a:srgbClr val="0000FF"/>
                </a:solidFill>
              </a:rPr>
              <a:t>среди работающих членов Профсоюза в системе общего образования</a:t>
            </a:r>
            <a:endParaRPr lang="ru-RU" altLang="ru-RU" sz="3200" b="1" i="1" dirty="0">
              <a:solidFill>
                <a:srgbClr val="0000FF"/>
              </a:solidFill>
              <a:latin typeface="Bookman Old Style" pitchFamily="18" charset="0"/>
            </a:endParaRPr>
          </a:p>
          <a:p>
            <a:pPr>
              <a:spcBef>
                <a:spcPct val="0"/>
              </a:spcBef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-422887"/>
            <a:ext cx="2771800" cy="21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42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04"/>
            <a:ext cx="9143999" cy="691028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7101" y="0"/>
            <a:ext cx="5715129" cy="11787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50" y="717550"/>
            <a:ext cx="8578850" cy="1637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t"/>
            <a:endParaRPr lang="ru-RU" dirty="0"/>
          </a:p>
          <a:p>
            <a:pPr fontAlgn="t"/>
            <a:endParaRPr lang="ru-RU" sz="4000" dirty="0">
              <a:solidFill>
                <a:srgbClr val="FF0000"/>
              </a:solidFill>
            </a:endParaRPr>
          </a:p>
          <a:p>
            <a:pPr algn="l" fontAlgn="t"/>
            <a:r>
              <a:rPr lang="ru-RU" sz="3200" b="1" dirty="0" smtClean="0">
                <a:solidFill>
                  <a:srgbClr val="3333CC"/>
                </a:solidFill>
              </a:rPr>
              <a:t>   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530" y="1763816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63851"/>
              </p:ext>
            </p:extLst>
          </p:nvPr>
        </p:nvGraphicFramePr>
        <p:xfrm>
          <a:off x="-22225" y="0"/>
          <a:ext cx="9144000" cy="620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47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72" y="21420"/>
            <a:ext cx="9116327" cy="69175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0350" y="717550"/>
            <a:ext cx="8578850" cy="148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endParaRPr lang="ru-RU" dirty="0"/>
          </a:p>
          <a:p>
            <a:pPr algn="l"/>
            <a:r>
              <a:rPr lang="ru-RU" sz="3200" dirty="0"/>
              <a:t> </a:t>
            </a:r>
            <a:r>
              <a:rPr lang="ru-RU" sz="3200" dirty="0" smtClean="0"/>
              <a:t>    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     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Проект детского сада вместимостью до 450 ме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роект детского сада вместимостью до 450 мес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роект детского сада вместимостью до 450 мес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0"/>
            <a:ext cx="4241800" cy="239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4144"/>
            <a:ext cx="4558164" cy="220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2528900"/>
            <a:ext cx="4454317" cy="211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43" y="-6819"/>
            <a:ext cx="2925325" cy="25586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4" y="2348880"/>
            <a:ext cx="2785591" cy="24752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75" y="4599130"/>
            <a:ext cx="2831793" cy="2385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595" y="2551788"/>
            <a:ext cx="2582766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67,5 %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профсоюзный охват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среди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чреждений дополнительного образования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27097" y="4824155"/>
            <a:ext cx="2565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60,11%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профсоюзный охват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среди общеобразовательных школ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7096" y="160337"/>
            <a:ext cx="234026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79%</a:t>
            </a:r>
          </a:p>
          <a:p>
            <a:pPr algn="ctr"/>
            <a:r>
              <a:rPr lang="ru-RU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рофсоюзный охват среди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дошкольных образовательных 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учреждений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927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9"/>
            <a:ext cx="9144000" cy="68412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0350" y="717550"/>
            <a:ext cx="8578850" cy="48382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endParaRPr lang="ru-RU" dirty="0"/>
          </a:p>
          <a:p>
            <a:pPr algn="l"/>
            <a:r>
              <a:rPr lang="ru-RU" sz="3200" dirty="0"/>
              <a:t> </a:t>
            </a:r>
            <a:r>
              <a:rPr lang="ru-RU" sz="3200" dirty="0" smtClean="0"/>
              <a:t>    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     3021</a:t>
            </a:r>
            <a:r>
              <a:rPr lang="ru-RU" sz="3200" i="1" dirty="0" smtClean="0">
                <a:solidFill>
                  <a:srgbClr val="FF0000"/>
                </a:solidFill>
              </a:rPr>
              <a:t>(2929; +92)   </a:t>
            </a:r>
            <a:r>
              <a:rPr lang="ru-RU" sz="3200" dirty="0" smtClean="0">
                <a:solidFill>
                  <a:srgbClr val="0000FF"/>
                </a:solidFill>
              </a:rPr>
              <a:t>чел</a:t>
            </a:r>
            <a:r>
              <a:rPr lang="ru-RU" sz="3200" dirty="0">
                <a:solidFill>
                  <a:srgbClr val="0000FF"/>
                </a:solidFill>
              </a:rPr>
              <a:t>. –  педагогические и другие работники школ, гимназий, лицеев; что составляет  </a:t>
            </a:r>
            <a:r>
              <a:rPr lang="ru-RU" sz="3200" b="1" dirty="0" smtClean="0">
                <a:solidFill>
                  <a:srgbClr val="0000FF"/>
                </a:solidFill>
              </a:rPr>
              <a:t>60,11%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000FF"/>
                </a:solidFill>
              </a:rPr>
              <a:t>от общего количества работающих в общем образовании.</a:t>
            </a:r>
          </a:p>
          <a:p>
            <a:r>
              <a:rPr lang="ru-RU" sz="2800" dirty="0">
                <a:solidFill>
                  <a:srgbClr val="0000FF"/>
                </a:solidFill>
              </a:rPr>
              <a:t>Охват профсоюзным членством в общеобразовательных учреждениях   увеличился   </a:t>
            </a:r>
            <a:r>
              <a:rPr lang="ru-RU" sz="2800" b="1" dirty="0">
                <a:solidFill>
                  <a:srgbClr val="0000FF"/>
                </a:solidFill>
              </a:rPr>
              <a:t>на </a:t>
            </a:r>
            <a:r>
              <a:rPr lang="ru-RU" sz="2800" b="1" dirty="0" smtClean="0">
                <a:solidFill>
                  <a:srgbClr val="0000FF"/>
                </a:solidFill>
              </a:rPr>
              <a:t>2,2%</a:t>
            </a:r>
            <a:r>
              <a:rPr lang="ru-RU" sz="2800" dirty="0" smtClean="0">
                <a:solidFill>
                  <a:srgbClr val="0000FF"/>
                </a:solidFill>
              </a:rPr>
              <a:t>.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6779"/>
            <a:ext cx="2655295" cy="170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ktnye-fony-dlya-prezentacii-volny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616"/>
            <a:ext cx="9144000" cy="69048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530" y="548680"/>
            <a:ext cx="8497670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endParaRPr lang="ru-RU" dirty="0"/>
          </a:p>
          <a:p>
            <a:pPr algn="l"/>
            <a:r>
              <a:rPr lang="ru-RU" sz="3200" dirty="0"/>
              <a:t> </a:t>
            </a:r>
            <a:r>
              <a:rPr lang="ru-RU" sz="3200" dirty="0" smtClean="0"/>
              <a:t>     </a:t>
            </a:r>
          </a:p>
          <a:p>
            <a:pPr algn="just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3887</a:t>
            </a:r>
            <a:r>
              <a:rPr lang="ru-RU" altLang="ru-RU" sz="3200" i="1" dirty="0" smtClean="0">
                <a:solidFill>
                  <a:srgbClr val="FF0000"/>
                </a:solidFill>
              </a:rPr>
              <a:t>(3845; +42)</a:t>
            </a:r>
            <a:r>
              <a:rPr lang="ru-RU" altLang="ru-RU" sz="3200" dirty="0" smtClean="0">
                <a:solidFill>
                  <a:srgbClr val="FF0000"/>
                </a:solidFill>
              </a:rPr>
              <a:t>  </a:t>
            </a:r>
            <a:r>
              <a:rPr lang="ru-RU" altLang="ru-RU" sz="3200" dirty="0">
                <a:solidFill>
                  <a:srgbClr val="0000FF"/>
                </a:solidFill>
              </a:rPr>
              <a:t>чел. – воспитатели и другие работники дошкольных учреждений; что составляет 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79 </a:t>
            </a:r>
            <a:r>
              <a:rPr lang="ru-RU" altLang="ru-RU" sz="3200" b="1" dirty="0">
                <a:solidFill>
                  <a:srgbClr val="0000FF"/>
                </a:solidFill>
              </a:rPr>
              <a:t>%</a:t>
            </a:r>
            <a:r>
              <a:rPr lang="ru-RU" altLang="ru-RU" sz="3200" dirty="0">
                <a:solidFill>
                  <a:srgbClr val="0000FF"/>
                </a:solidFill>
              </a:rPr>
              <a:t> от общего количества работающих в дошкольном образовании.</a:t>
            </a:r>
          </a:p>
          <a:p>
            <a:r>
              <a:rPr lang="ru-RU" altLang="ru-RU" sz="3200" dirty="0">
                <a:solidFill>
                  <a:srgbClr val="0000FF"/>
                </a:solidFill>
              </a:rPr>
              <a:t>О</a:t>
            </a:r>
            <a:r>
              <a:rPr lang="ru-RU" altLang="ru-RU" sz="3200" dirty="0" smtClean="0">
                <a:solidFill>
                  <a:srgbClr val="0000FF"/>
                </a:solidFill>
              </a:rPr>
              <a:t>хват </a:t>
            </a:r>
            <a:r>
              <a:rPr lang="ru-RU" altLang="ru-RU" sz="3200" dirty="0">
                <a:solidFill>
                  <a:srgbClr val="0000FF"/>
                </a:solidFill>
              </a:rPr>
              <a:t>профсоюзным членством в дошкольных учреждениях  увеличился на </a:t>
            </a:r>
            <a:endParaRPr lang="ru-RU" altLang="ru-RU" sz="3200" dirty="0" smtClean="0">
              <a:solidFill>
                <a:srgbClr val="0000FF"/>
              </a:solidFill>
            </a:endParaRPr>
          </a:p>
          <a:p>
            <a:r>
              <a:rPr lang="ru-RU" altLang="ru-RU" sz="3200" b="1" dirty="0">
                <a:solidFill>
                  <a:srgbClr val="0000FF"/>
                </a:solidFill>
              </a:rPr>
              <a:t>2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 %.</a:t>
            </a:r>
            <a:endParaRPr lang="ru-RU" altLang="ru-RU" sz="3200" b="1" dirty="0">
              <a:solidFill>
                <a:srgbClr val="0000FF"/>
              </a:solidFill>
            </a:endParaRPr>
          </a:p>
          <a:p>
            <a:pPr algn="just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zimen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-126395"/>
            <a:ext cx="2700300" cy="18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13650</TotalTime>
  <Words>1743</Words>
  <Application>Microsoft Office PowerPoint</Application>
  <PresentationFormat>Экран (4:3)</PresentationFormat>
  <Paragraphs>356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Наши лидеры</vt:lpstr>
      <vt:lpstr>        </vt:lpstr>
      <vt:lpstr> 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 </vt:lpstr>
      <vt:lpstr>Презентация PowerPoint</vt:lpstr>
      <vt:lpstr>    ПРАВОЗАЩИТНАЯ ДЕЯТЕЛЬНОСТЬ  ЛИПЕЦКОЙ ГОРОДСКОЙ ОРГАНИЗАЦИИ  ОБЩЕРОССИЙСКОГО ПРОФСОЮЗА ОБРАЗОВАНИЯ</vt:lpstr>
      <vt:lpstr>По состоянию на 1 января 2024 года  ППО работающих действуют в 143 учреждениях, из них 142 учреждения имеет коллективные договоры, что составляет 99,3%. </vt:lpstr>
      <vt:lpstr>Направления деятельности</vt:lpstr>
      <vt:lpstr>                                      Информационная работа  </vt:lpstr>
      <vt:lpstr>                                     Наши информационные партнеры </vt:lpstr>
      <vt:lpstr>                               Задачи на 2024 год  </vt:lpstr>
      <vt:lpstr>                                   Липецкая городская организация Профсоюза работников народного образования и науки Российской Федерации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ПрофОбр-1</dc:creator>
  <cp:lastModifiedBy>Natalia</cp:lastModifiedBy>
  <cp:revision>466</cp:revision>
  <cp:lastPrinted>2022-03-03T05:11:35Z</cp:lastPrinted>
  <dcterms:created xsi:type="dcterms:W3CDTF">1601-01-01T00:00:00Z</dcterms:created>
  <dcterms:modified xsi:type="dcterms:W3CDTF">2024-04-01T08:45:43Z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